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41"/>
  </p:notesMasterIdLst>
  <p:sldIdLst>
    <p:sldId id="256" r:id="rId3"/>
    <p:sldId id="260" r:id="rId4"/>
    <p:sldId id="304" r:id="rId5"/>
    <p:sldId id="416" r:id="rId6"/>
    <p:sldId id="415" r:id="rId7"/>
    <p:sldId id="417" r:id="rId8"/>
    <p:sldId id="418" r:id="rId9"/>
    <p:sldId id="419" r:id="rId10"/>
    <p:sldId id="362" r:id="rId11"/>
    <p:sldId id="383" r:id="rId12"/>
    <p:sldId id="382" r:id="rId13"/>
    <p:sldId id="384" r:id="rId14"/>
    <p:sldId id="385" r:id="rId15"/>
    <p:sldId id="386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6" r:id="rId24"/>
    <p:sldId id="399" r:id="rId25"/>
    <p:sldId id="400" r:id="rId26"/>
    <p:sldId id="420" r:id="rId27"/>
    <p:sldId id="421" r:id="rId28"/>
    <p:sldId id="397" r:id="rId29"/>
    <p:sldId id="422" r:id="rId30"/>
    <p:sldId id="371" r:id="rId31"/>
    <p:sldId id="425" r:id="rId32"/>
    <p:sldId id="375" r:id="rId33"/>
    <p:sldId id="435" r:id="rId34"/>
    <p:sldId id="433" r:id="rId35"/>
    <p:sldId id="423" r:id="rId36"/>
    <p:sldId id="424" r:id="rId37"/>
    <p:sldId id="426" r:id="rId38"/>
    <p:sldId id="437" r:id="rId39"/>
    <p:sldId id="436" r:id="rId40"/>
  </p:sldIdLst>
  <p:sldSz cx="9144000" cy="5143500" type="screen16x9"/>
  <p:notesSz cx="6858000" cy="9144000"/>
  <p:embeddedFontLst>
    <p:embeddedFont>
      <p:font typeface="배달의민족 주아" panose="02020603020101020101" pitchFamily="18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59"/>
    <a:srgbClr val="FFF8E8"/>
    <a:srgbClr val="FEBB1B"/>
    <a:srgbClr val="FEE365"/>
    <a:srgbClr val="C8AB29"/>
    <a:srgbClr val="010002"/>
    <a:srgbClr val="ECD00A"/>
    <a:srgbClr val="FFEC98"/>
    <a:srgbClr val="00CCFF"/>
    <a:srgbClr val="604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72044" autoAdjust="0"/>
  </p:normalViewPr>
  <p:slideViewPr>
    <p:cSldViewPr snapToGrid="0">
      <p:cViewPr varScale="1">
        <p:scale>
          <a:sx n="83" d="100"/>
          <a:sy n="83" d="100"/>
        </p:scale>
        <p:origin x="1325" y="48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4ff1f9722_3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배달의민족 주아" panose="02020603020101020101" pitchFamily="18" charset="-127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54ff1f9722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알파카가</a:t>
            </a:r>
            <a:r>
              <a:rPr lang="ko-KR" altLang="en-US" baseline="0" dirty="0" smtClean="0"/>
              <a:t> 달릴 도로 </a:t>
            </a:r>
            <a:r>
              <a:rPr lang="ko-KR" altLang="en-US" baseline="0" dirty="0" err="1" smtClean="0"/>
              <a:t>맵을</a:t>
            </a:r>
            <a:r>
              <a:rPr lang="ko-KR" altLang="en-US" baseline="0" dirty="0" smtClean="0"/>
              <a:t> 구축합니다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090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국토지리정보원에서</a:t>
            </a:r>
            <a:r>
              <a:rPr lang="ko-KR" altLang="en-US" baseline="0" dirty="0" smtClean="0"/>
              <a:t> 제공하는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정밀도로지도를 이용하는데요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err="1" smtClean="0"/>
              <a:t>실제도로와</a:t>
            </a:r>
            <a:r>
              <a:rPr lang="ko-KR" altLang="en-US" baseline="0" dirty="0" smtClean="0"/>
              <a:t> 최대 </a:t>
            </a:r>
            <a:r>
              <a:rPr lang="en-US" altLang="ko-KR" baseline="0" dirty="0" smtClean="0"/>
              <a:t>25cm </a:t>
            </a:r>
            <a:r>
              <a:rPr lang="ko-KR" altLang="en-US" baseline="0" dirty="0" smtClean="0"/>
              <a:t>밖에 나지 않습니다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이 지도에서 점으로 이루어진 </a:t>
            </a:r>
            <a:r>
              <a:rPr lang="ko-KR" altLang="en-US" dirty="0" smtClean="0"/>
              <a:t>벡터 데이터를 추출합니다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추출한 데이터를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차원 좌표 평면에 그리면</a:t>
            </a:r>
            <a:r>
              <a:rPr lang="en-US" altLang="ko-KR" baseline="0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이제 차는 도로를 인지 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52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그런데 도로 </a:t>
            </a:r>
            <a:r>
              <a:rPr lang="ko-KR" altLang="en-US" dirty="0" err="1" smtClean="0"/>
              <a:t>맵만</a:t>
            </a:r>
            <a:r>
              <a:rPr lang="ko-KR" altLang="en-US" dirty="0" smtClean="0"/>
              <a:t> 있으면</a:t>
            </a:r>
            <a:r>
              <a:rPr lang="ko-KR" altLang="en-US" baseline="0" dirty="0" smtClean="0"/>
              <a:t> 소용이 없습니다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자기 위치를 모르면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어디로 주행해야</a:t>
            </a:r>
            <a:r>
              <a:rPr lang="ko-KR" altLang="en-US" baseline="0" dirty="0" smtClean="0"/>
              <a:t> 할지 모릅니다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그래서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를 사용합니다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289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맵에서의</a:t>
            </a:r>
            <a:r>
              <a:rPr lang="ko-KR" altLang="en-US" baseline="0" dirty="0" smtClean="0"/>
              <a:t> 자기 위치를 알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03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이제 원하는 곳으로 이동 해보겠습니다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빨간 점으로 가고 싶지만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지금 차의 방향을 몰라서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핸들 각도를 계산 할 수 없습니다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544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차가 빨간 방향보다 왼쪽을 보고 있어서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우회전을 해야 하는지</a:t>
            </a: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973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오른쪽을 보고 있어서 좌회전을 해야 하는지 알 수 없습니다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그래서 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축 가속도 센서를 사용합니다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956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그럼 차의 방향을 알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2110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이제 차량 주변의 객체를 인식 해보겠습니다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먼저 카메라 센서 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err="1" smtClean="0"/>
              <a:t>영상처리는</a:t>
            </a:r>
            <a:r>
              <a:rPr lang="ko-KR" altLang="en-US" baseline="0" dirty="0" smtClean="0"/>
              <a:t> 오픈 </a:t>
            </a:r>
            <a:r>
              <a:rPr lang="en-US" altLang="ko-KR" baseline="0" dirty="0" smtClean="0"/>
              <a:t>cv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객체 인지는 </a:t>
            </a:r>
            <a:r>
              <a:rPr lang="ko-KR" altLang="en-US" baseline="0" dirty="0" err="1" smtClean="0"/>
              <a:t>욜로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를 이용합니다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모델 학습은 </a:t>
            </a:r>
            <a:r>
              <a:rPr lang="ko-KR" altLang="en-US" baseline="0" dirty="0" smtClean="0"/>
              <a:t>오픈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셋으로 진행</a:t>
            </a:r>
            <a:r>
              <a:rPr lang="ko-KR" altLang="en-US" baseline="0" dirty="0" smtClean="0"/>
              <a:t> 했</a:t>
            </a:r>
            <a:r>
              <a:rPr lang="ko-KR" altLang="en-US" dirty="0" smtClean="0"/>
              <a:t>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8092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영상처럼 실시간으로 객체를 인식하여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차량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신호등을 분류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06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516f6767c_0_3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순서 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어쩌다가 여기까지 왔는가 </a:t>
            </a:r>
            <a:r>
              <a:rPr lang="ko-KR" altLang="en-US" dirty="0" err="1" smtClean="0"/>
              <a:t>부터</a:t>
            </a:r>
            <a:r>
              <a:rPr lang="ko-KR" altLang="en-US" baseline="0" dirty="0" smtClean="0"/>
              <a:t> 시작해서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무엇으로 </a:t>
            </a:r>
            <a:r>
              <a:rPr lang="ko-KR" altLang="en-US" dirty="0" err="1" smtClean="0"/>
              <a:t>알파카를</a:t>
            </a:r>
            <a:r>
              <a:rPr lang="ko-KR" altLang="en-US" dirty="0" smtClean="0"/>
              <a:t> 만들었는지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무인 자율주행 택시 </a:t>
            </a:r>
            <a:r>
              <a:rPr lang="ko-KR" altLang="en-US" dirty="0" err="1" smtClean="0"/>
              <a:t>어플이</a:t>
            </a:r>
            <a:r>
              <a:rPr lang="ko-KR" altLang="en-US" dirty="0" smtClean="0"/>
              <a:t> 뭔지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에 대해 한번 알아 보겠습니다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256" name="Google Shape;256;g15516f6767c_0_3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마지막으로 라이다 센서 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err="1" smtClean="0"/>
              <a:t>알파카</a:t>
            </a:r>
            <a:r>
              <a:rPr lang="ko-KR" altLang="en-US" baseline="0" dirty="0" smtClean="0"/>
              <a:t> 지붕에 장착 되는데요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360</a:t>
            </a:r>
            <a:r>
              <a:rPr lang="ko-KR" altLang="en-US" baseline="0" dirty="0" smtClean="0"/>
              <a:t>도 전 방향으로 레이저 펄스를 방사 합니다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55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그럼 방사된 빔들이</a:t>
            </a:r>
            <a:r>
              <a:rPr lang="ko-KR" altLang="en-US" baseline="0" dirty="0" smtClean="0"/>
              <a:t> 물체에 맞고 반사된 지점들을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차원 점으로 변환 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080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이 점들을 </a:t>
            </a:r>
            <a:r>
              <a:rPr lang="ko-KR" altLang="en-US" baseline="0" dirty="0" err="1" smtClean="0"/>
              <a:t>맵에</a:t>
            </a:r>
            <a:r>
              <a:rPr lang="ko-KR" altLang="en-US" baseline="0" dirty="0" smtClean="0"/>
              <a:t> 표현하면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알파카</a:t>
            </a:r>
            <a:r>
              <a:rPr lang="ko-KR" altLang="en-US" baseline="0" dirty="0" smtClean="0"/>
              <a:t> 주변 객체 정보를 알 수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err="1" smtClean="0"/>
              <a:t>예시화면은</a:t>
            </a:r>
            <a:r>
              <a:rPr lang="ko-KR" altLang="en-US" baseline="0" dirty="0" smtClean="0"/>
              <a:t> 방사 </a:t>
            </a:r>
            <a:r>
              <a:rPr lang="ko-KR" altLang="en-US" baseline="0" dirty="0" err="1" smtClean="0"/>
              <a:t>채널수가</a:t>
            </a:r>
            <a:r>
              <a:rPr lang="ko-KR" altLang="en-US" baseline="0" dirty="0" smtClean="0"/>
              <a:t> 많은 </a:t>
            </a:r>
            <a:r>
              <a:rPr lang="ko-KR" altLang="en-US" baseline="0" dirty="0" err="1" smtClean="0"/>
              <a:t>라이다를</a:t>
            </a:r>
            <a:r>
              <a:rPr lang="ko-KR" altLang="en-US" baseline="0" dirty="0" smtClean="0"/>
              <a:t> 활용한 다른 실험 예시입니다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저희의 경우 </a:t>
            </a:r>
            <a:r>
              <a:rPr lang="ko-KR" altLang="en-US" baseline="0" dirty="0" err="1" smtClean="0"/>
              <a:t>렉을</a:t>
            </a:r>
            <a:r>
              <a:rPr lang="ko-KR" altLang="en-US" baseline="0" dirty="0" smtClean="0"/>
              <a:t> 줄이기 위해 </a:t>
            </a:r>
            <a:r>
              <a:rPr lang="ko-KR" altLang="en-US" baseline="0" dirty="0" err="1" smtClean="0"/>
              <a:t>채널수를</a:t>
            </a:r>
            <a:r>
              <a:rPr lang="ko-KR" altLang="en-US" baseline="0" dirty="0" smtClean="0"/>
              <a:t> 최소화하여 사용 합니다</a:t>
            </a: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033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이제 인지한 데이터들을 이용해서 </a:t>
            </a:r>
            <a:r>
              <a:rPr lang="ko-KR" altLang="en-US" baseline="0" dirty="0" err="1" smtClean="0"/>
              <a:t>알파카가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주행합니다</a:t>
            </a: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302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이때 핸들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브레이크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엑셀을 제어 하는데요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어떤 주행 기술로 제어하는지 살펴 보겠습니다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5537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먼저 핸들을 제어하는 </a:t>
            </a:r>
            <a:r>
              <a:rPr lang="ko-KR" altLang="en-US" dirty="0" err="1" smtClean="0"/>
              <a:t>퓨어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펄수잇</a:t>
            </a:r>
            <a:r>
              <a:rPr lang="ko-KR" altLang="en-US" dirty="0" smtClean="0"/>
              <a:t> 알고리즘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핸들링 할 최적의 기준점을 튜닝을 통해 찾아 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이를 통해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조금 더 유연하고 안정적으로 주행 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첫번째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적절한 기준점을 가지면 </a:t>
            </a:r>
            <a:r>
              <a:rPr lang="ko-KR" altLang="en-US" baseline="0" dirty="0" err="1" smtClean="0"/>
              <a:t>도로모양을</a:t>
            </a:r>
            <a:r>
              <a:rPr lang="ko-KR" altLang="en-US" baseline="0" dirty="0" smtClean="0"/>
              <a:t> 따라 부드럽게 이동하지만</a:t>
            </a:r>
            <a:r>
              <a:rPr lang="en-US" altLang="ko-KR" baseline="0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두번째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너무 짧게 가지거나</a:t>
            </a:r>
            <a:r>
              <a:rPr lang="en-US" altLang="ko-KR" baseline="0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마지막처럼 너무 길게 가지면 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도로를 이탈 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655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다음으로 목표 속도를 유지하기 위해서 </a:t>
            </a:r>
            <a:r>
              <a:rPr lang="en-US" altLang="ko-KR" baseline="0" dirty="0" smtClean="0"/>
              <a:t>PID </a:t>
            </a:r>
            <a:r>
              <a:rPr lang="ko-KR" altLang="en-US" baseline="0" dirty="0" smtClean="0"/>
              <a:t>제어를 사용합니다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앞의 그림처럼 목표 속도인 빨간 선을 유지하기 위해서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브레이크와 엑셀을 적절히 밟아 목표 속도를 자동으로 유지합니다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각 </a:t>
            </a:r>
            <a:r>
              <a:rPr lang="ko-KR" altLang="en-US" baseline="0" dirty="0" err="1" smtClean="0"/>
              <a:t>이득값과</a:t>
            </a:r>
            <a:r>
              <a:rPr lang="ko-KR" altLang="en-US" baseline="0" dirty="0" smtClean="0"/>
              <a:t> 미분 적분 비례가 어떤 작용을 의미하는지 한번 설명하고 넘어가자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err="1" smtClean="0"/>
              <a:t>시간제한에</a:t>
            </a:r>
            <a:r>
              <a:rPr lang="ko-KR" altLang="en-US" baseline="0" dirty="0" smtClean="0"/>
              <a:t> 좀 걸리더라도 </a:t>
            </a:r>
            <a:r>
              <a:rPr lang="ko-KR" altLang="en-US" baseline="0" dirty="0" err="1" smtClean="0"/>
              <a:t>중요한건</a:t>
            </a:r>
            <a:r>
              <a:rPr lang="ko-KR" altLang="en-US" baseline="0" dirty="0" smtClean="0"/>
              <a:t> 자세히 얘기 해야한다</a:t>
            </a:r>
            <a:r>
              <a:rPr lang="en-US" altLang="ko-KR" baseline="0" dirty="0" smtClean="0"/>
              <a:t>.)</a:t>
            </a:r>
            <a:endParaRPr lang="en-US" altLang="ko-KR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25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앞에서 봤던 기술들이 적용된다면 어떻게 될까요</a:t>
            </a:r>
            <a:r>
              <a:rPr lang="en-US" altLang="ko-KR" baseline="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예시로 차량 전방 장애물을 회피하는 모습을 보겠습니다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802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서비스 소개 입니다</a:t>
            </a:r>
            <a:r>
              <a:rPr lang="en-US" altLang="ko-KR" dirty="0" smtClean="0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이제 안전하게 탑승객을 실어 나르는 </a:t>
            </a:r>
            <a:endParaRPr lang="en-US" altLang="ko-KR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무인 자율주행 택시 </a:t>
            </a:r>
            <a:r>
              <a:rPr lang="ko-KR" altLang="en-US" dirty="0" err="1" smtClean="0"/>
              <a:t>알파카가</a:t>
            </a:r>
            <a:r>
              <a:rPr lang="ko-KR" altLang="en-US" dirty="0" smtClean="0"/>
              <a:t> 완성 되었습니다</a:t>
            </a:r>
            <a:r>
              <a:rPr lang="en-US" altLang="ko-KR" dirty="0" smtClean="0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자 그럼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택시 완 뭐가 다를까요</a:t>
            </a:r>
            <a:r>
              <a:rPr lang="en-US" altLang="ko-KR" dirty="0" smtClean="0"/>
              <a:t>?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영상으로 만나 보시죠 </a:t>
            </a:r>
            <a:r>
              <a:rPr lang="en-US" altLang="ko-KR" dirty="0" smtClean="0"/>
              <a:t>!</a:t>
            </a:r>
          </a:p>
          <a:p>
            <a:pPr marL="158750" lvl="0" indent="0">
              <a:buNone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41129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359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endParaRPr lang="en-US" altLang="ko-KR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21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ko-KR" altLang="en-US" baseline="0" dirty="0" smtClean="0"/>
              <a:t>네 확실히 운전 기사님에 대한 인건비가 없어</a:t>
            </a:r>
            <a:r>
              <a:rPr lang="en-US" altLang="ko-KR" baseline="0" dirty="0" smtClean="0"/>
              <a:t>, 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싸긴 하네요</a:t>
            </a:r>
            <a:r>
              <a:rPr lang="en-US" altLang="ko-KR" baseline="0" dirty="0" smtClean="0"/>
              <a:t>!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지금부터 시연을 해보려고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832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ko-KR" altLang="en-US" baseline="0" dirty="0" smtClean="0"/>
              <a:t>근데 한곳에서 시뮬레이터와 로봇</a:t>
            </a:r>
            <a:r>
              <a:rPr lang="en-US" altLang="ko-KR" baseline="0" dirty="0" err="1" smtClean="0"/>
              <a:t>os</a:t>
            </a:r>
            <a:r>
              <a:rPr lang="ko-KR" altLang="en-US" baseline="0" dirty="0" smtClean="0"/>
              <a:t>를 같이 돌리니 </a:t>
            </a:r>
            <a:endParaRPr lang="en-US" altLang="ko-KR" baseline="0" dirty="0" smtClean="0"/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en-US" altLang="ko-KR" baseline="0" dirty="0" smtClean="0"/>
              <a:t>CPU</a:t>
            </a:r>
            <a:r>
              <a:rPr lang="ko-KR" altLang="en-US" baseline="0" dirty="0" smtClean="0"/>
              <a:t>가 타는 냄새가 나서 </a:t>
            </a: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53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ko-KR" altLang="en-US" baseline="0" dirty="0" smtClean="0"/>
              <a:t>좀 나눠서 태워보겠습니다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984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516f6767c_3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여담으로 차량 내부를 혹시 훼손해봐도 괜찮겠냐는 요청이 많이 계셔서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카메라 센서로 차량 내부를 녹화하는 </a:t>
            </a:r>
            <a:r>
              <a:rPr lang="en-US" altLang="ko-KR" baseline="0" dirty="0" err="1" smtClean="0"/>
              <a:t>cctv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영상을 제공하게 되었습니다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다음은 프로젝트 전체 구조 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96" name="Google Shape;396;g15516f6767c_3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572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baseline="0" dirty="0" smtClean="0"/>
              <a:t>먼저 자율주행 도메인 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350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다음은 </a:t>
            </a:r>
            <a:r>
              <a:rPr lang="ko-KR" altLang="en-US" baseline="0" dirty="0" smtClean="0"/>
              <a:t>안드로이드 도메인 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 - DB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en-US" altLang="ko-KR" baseline="0" dirty="0" err="1" smtClean="0"/>
              <a:t>Auth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인증</a:t>
            </a:r>
            <a:r>
              <a:rPr lang="en-US" altLang="ko-KR" baseline="0" dirty="0" smtClean="0"/>
              <a:t>), </a:t>
            </a:r>
            <a:r>
              <a:rPr lang="en-US" altLang="ko-KR" baseline="0" dirty="0" err="1" smtClean="0"/>
              <a:t>Realtime</a:t>
            </a:r>
            <a:r>
              <a:rPr lang="en-US" altLang="ko-KR" baseline="0" dirty="0" smtClean="0"/>
              <a:t> Database(</a:t>
            </a:r>
            <a:r>
              <a:rPr lang="ko-KR" altLang="en-US" baseline="0" dirty="0" smtClean="0"/>
              <a:t>실시간 채팅</a:t>
            </a:r>
            <a:r>
              <a:rPr lang="en-US" altLang="ko-KR" baseline="0" dirty="0" smtClean="0"/>
              <a:t>), </a:t>
            </a:r>
            <a:r>
              <a:rPr lang="en-US" altLang="ko-KR" baseline="0" dirty="0" err="1" smtClean="0"/>
              <a:t>Firestore</a:t>
            </a:r>
            <a:r>
              <a:rPr lang="en-US" altLang="ko-KR" baseline="0" dirty="0" smtClean="0"/>
              <a:t>(ROS </a:t>
            </a:r>
            <a:r>
              <a:rPr lang="ko-KR" altLang="en-US" baseline="0" dirty="0" smtClean="0"/>
              <a:t>통신용</a:t>
            </a:r>
            <a:r>
              <a:rPr lang="en-US" altLang="ko-KR" baseline="0" dirty="0" smtClean="0"/>
              <a:t>), Storage(</a:t>
            </a:r>
            <a:r>
              <a:rPr lang="ko-KR" altLang="en-US" baseline="0" dirty="0" smtClean="0"/>
              <a:t>이미지</a:t>
            </a:r>
            <a:r>
              <a:rPr lang="en-US" altLang="ko-KR" baseline="0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   MVVM </a:t>
            </a:r>
            <a:r>
              <a:rPr lang="ko-KR" altLang="en-US" baseline="0" dirty="0" smtClean="0"/>
              <a:t>디자인 패턴과 </a:t>
            </a:r>
            <a:r>
              <a:rPr lang="en-US" altLang="ko-KR" baseline="0" dirty="0" smtClean="0"/>
              <a:t>Hilt </a:t>
            </a:r>
            <a:r>
              <a:rPr lang="ko-KR" altLang="en-US" baseline="0" dirty="0" smtClean="0"/>
              <a:t>라이브러리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 - API : </a:t>
            </a:r>
            <a:r>
              <a:rPr lang="en-US" altLang="ko-KR" baseline="0" dirty="0" err="1" smtClean="0"/>
              <a:t>Naver</a:t>
            </a:r>
            <a:r>
              <a:rPr lang="en-US" altLang="ko-KR" baseline="0" dirty="0" smtClean="0"/>
              <a:t> Map API    Boot Pay API </a:t>
            </a:r>
            <a:r>
              <a:rPr lang="ko-KR" altLang="en-US" baseline="0" dirty="0" smtClean="0"/>
              <a:t>결제 시스템 제공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8303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윈도우 </a:t>
            </a:r>
            <a:r>
              <a:rPr lang="en-US" altLang="ko-KR" baseline="0" dirty="0" smtClean="0"/>
              <a:t>10 </a:t>
            </a:r>
            <a:r>
              <a:rPr lang="ko-KR" altLang="en-US" baseline="0" dirty="0" smtClean="0"/>
              <a:t>환경의 </a:t>
            </a:r>
            <a:r>
              <a:rPr lang="ko-KR" altLang="en-US" baseline="0" dirty="0" err="1" smtClean="0"/>
              <a:t>모라이</a:t>
            </a:r>
            <a:r>
              <a:rPr lang="ko-KR" altLang="en-US" baseline="0" dirty="0" smtClean="0"/>
              <a:t> 시뮬레이터와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리눅스 환경의 로봇 </a:t>
            </a:r>
            <a:r>
              <a:rPr lang="en-US" altLang="ko-KR" baseline="0" dirty="0" err="1" smtClean="0"/>
              <a:t>os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 자율주행 시스템이 구축됩니다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코틀린</a:t>
            </a:r>
            <a:r>
              <a:rPr lang="ko-KR" altLang="en-US" baseline="0" dirty="0" smtClean="0"/>
              <a:t> 기반의 안드로이드 와는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파이어 베이스를 통해</a:t>
            </a:r>
            <a:r>
              <a:rPr lang="en-US" altLang="ko-KR" baseline="0" dirty="0" smtClean="0"/>
              <a:t>,  </a:t>
            </a:r>
            <a:r>
              <a:rPr lang="ko-KR" altLang="en-US" baseline="0" dirty="0" smtClean="0"/>
              <a:t>실시간으로 데이터를 주고 받습니다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8320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517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5516f6767c_0_3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지금까지 자율주행 택시 서비스 </a:t>
            </a:r>
            <a:r>
              <a:rPr lang="en-US" altLang="ko-KR" dirty="0"/>
              <a:t>‘</a:t>
            </a:r>
            <a:r>
              <a:rPr lang="ko-KR" altLang="en-US" dirty="0" err="1"/>
              <a:t>알파카</a:t>
            </a:r>
            <a:r>
              <a:rPr lang="en-US" altLang="ko-KR" dirty="0"/>
              <a:t>’ </a:t>
            </a:r>
            <a:r>
              <a:rPr lang="ko-KR" altLang="en-US" dirty="0"/>
              <a:t>였습니다</a:t>
            </a:r>
            <a:r>
              <a:rPr lang="en-US" altLang="ko-KR" dirty="0" smtClean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511" name="Google Shape;511;g15516f6767c_0_3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70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ko-KR" altLang="en-US" dirty="0" smtClean="0"/>
              <a:t>먼 옛날 실력은 밑바닥인데 </a:t>
            </a:r>
            <a:r>
              <a:rPr lang="ko-KR" altLang="en-US" dirty="0" err="1" smtClean="0"/>
              <a:t>자율주행은</a:t>
            </a:r>
            <a:r>
              <a:rPr lang="ko-KR" altLang="en-US" dirty="0" smtClean="0"/>
              <a:t> 해보고 싶었던 사람들이 있었습니다</a:t>
            </a:r>
            <a:r>
              <a:rPr lang="en-US" altLang="ko-KR" dirty="0" smtClean="0"/>
              <a:t>.</a:t>
            </a:r>
          </a:p>
          <a:p>
            <a:pPr marL="158750" lvl="0" indent="0">
              <a:buNone/>
            </a:pPr>
            <a:endParaRPr lang="en-US" altLang="ko-KR" dirty="0" smtClean="0"/>
          </a:p>
          <a:p>
            <a:pPr marL="158750" lvl="0" indent="0">
              <a:buNone/>
            </a:pPr>
            <a:r>
              <a:rPr lang="ko-KR" altLang="en-US" dirty="0" smtClean="0"/>
              <a:t>그러던 중에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싸피</a:t>
            </a:r>
            <a:r>
              <a:rPr lang="ko-KR" altLang="en-US" dirty="0" smtClean="0"/>
              <a:t> 레이스가 열리게 되었고</a:t>
            </a:r>
            <a:r>
              <a:rPr lang="en-US" altLang="ko-KR" dirty="0" smtClean="0"/>
              <a:t>, </a:t>
            </a:r>
          </a:p>
          <a:p>
            <a:pPr marL="158750" lvl="0" indent="0">
              <a:buNone/>
            </a:pPr>
            <a:endParaRPr lang="en-US" altLang="ko-KR" dirty="0" smtClean="0"/>
          </a:p>
          <a:p>
            <a:pPr marL="158750" lvl="0" indent="0">
              <a:buNone/>
            </a:pPr>
            <a:r>
              <a:rPr lang="ko-KR" altLang="en-US" dirty="0" smtClean="0"/>
              <a:t>그들은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이건가 싶어 뛰어 들었습니다</a:t>
            </a:r>
            <a:r>
              <a:rPr lang="en-US" altLang="ko-KR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err="1" smtClean="0"/>
              <a:t>싸피</a:t>
            </a:r>
            <a:r>
              <a:rPr lang="ko-KR" altLang="en-US" baseline="0" dirty="0" smtClean="0"/>
              <a:t> 레이스가 잘 맞던 그들은 곧</a:t>
            </a:r>
            <a:endParaRPr lang="en-US" altLang="ko-KR" baseline="0" dirty="0" smtClean="0"/>
          </a:p>
          <a:p>
            <a:pPr marL="158750" lvl="0" indent="0">
              <a:buNone/>
            </a:pPr>
            <a:endParaRPr lang="en-US" altLang="ko-KR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우승을 차지하기 위해서라면</a:t>
            </a:r>
            <a:endParaRPr lang="en-US" altLang="ko-KR" baseline="0" dirty="0" smtClean="0"/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어떤 짓도 마다하지 않는 사람들이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936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ko-KR" altLang="en-US" baseline="0" dirty="0" smtClean="0"/>
              <a:t>다른 차를 박거나</a:t>
            </a:r>
            <a:r>
              <a:rPr lang="en-US" altLang="ko-KR" baseline="0" dirty="0" smtClean="0"/>
              <a:t>,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하늘을 날아 다녀도</a:t>
            </a:r>
            <a:r>
              <a:rPr lang="en-US" altLang="ko-KR" baseline="0" dirty="0" smtClean="0"/>
              <a:t>, 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상관이 없었습니다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안정적인 주행이 필수인 자율주행 차량은 생각하지도 않았습니다</a:t>
            </a:r>
            <a:r>
              <a:rPr lang="en-US" altLang="ko-KR" baseline="0" dirty="0" smtClean="0"/>
              <a:t>. 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그런데 누군가 그들에게 물었습니다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925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야 너네 그렇게 자율주행 하고 싶다더니</a:t>
            </a:r>
            <a:r>
              <a:rPr lang="en-US" altLang="ko-KR" baseline="0" dirty="0" smtClean="0"/>
              <a:t>,,,</a:t>
            </a:r>
            <a:r>
              <a:rPr lang="ko-KR" altLang="en-US" baseline="0" dirty="0" smtClean="0"/>
              <a:t> 진짜 빠르다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근데 목적지에 도착하고 나서 안에 사람은 살아 </a:t>
            </a:r>
            <a:r>
              <a:rPr lang="ko-KR" altLang="en-US" baseline="0" dirty="0" err="1" smtClean="0"/>
              <a:t>있는거야</a:t>
            </a:r>
            <a:r>
              <a:rPr lang="en-US" altLang="ko-KR" baseline="0" dirty="0" smtClean="0"/>
              <a:t>??”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어</a:t>
            </a:r>
            <a:r>
              <a:rPr lang="en-US" altLang="ko-KR" baseline="0" dirty="0" smtClean="0"/>
              <a:t>?”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그들은 그때 </a:t>
            </a:r>
            <a:r>
              <a:rPr lang="ko-KR" altLang="en-US" baseline="0" dirty="0" err="1" smtClean="0"/>
              <a:t>깨닳았습니다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아 </a:t>
            </a:r>
            <a:r>
              <a:rPr lang="ko-KR" altLang="en-US" baseline="0" dirty="0" err="1" smtClean="0"/>
              <a:t>자율주행이랍시고</a:t>
            </a:r>
            <a:r>
              <a:rPr lang="ko-KR" altLang="en-US" baseline="0" dirty="0" smtClean="0"/>
              <a:t> 한 </a:t>
            </a:r>
            <a:r>
              <a:rPr lang="ko-KR" altLang="en-US" baseline="0" dirty="0" err="1" smtClean="0"/>
              <a:t>싸피</a:t>
            </a:r>
            <a:r>
              <a:rPr lang="ko-KR" altLang="en-US" baseline="0" dirty="0" smtClean="0"/>
              <a:t> 레이스인데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가장 중요한걸 빠뜨렸구나</a:t>
            </a:r>
            <a:r>
              <a:rPr lang="en-US" altLang="ko-KR" baseline="0" dirty="0" smtClean="0"/>
              <a:t>”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그렇게 </a:t>
            </a:r>
            <a:r>
              <a:rPr lang="ko-KR" altLang="en-US" baseline="0" dirty="0" err="1" smtClean="0"/>
              <a:t>자율주행에</a:t>
            </a:r>
            <a:r>
              <a:rPr lang="ko-KR" altLang="en-US" baseline="0" dirty="0" smtClean="0"/>
              <a:t> 제대로 도전하게 되었습니다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그리고 탑승객의 안전을 최우선으로 여기겠다고 다짐했습니다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이렇게 자율주행 프로젝트인 </a:t>
            </a:r>
            <a:r>
              <a:rPr lang="ko-KR" altLang="en-US" baseline="0" dirty="0" err="1" smtClean="0"/>
              <a:t>알파카가</a:t>
            </a:r>
            <a:r>
              <a:rPr lang="ko-KR" altLang="en-US" baseline="0" dirty="0" smtClean="0"/>
              <a:t> 탄생 했습니다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dirty="0" smtClean="0"/>
          </a:p>
          <a:p>
            <a:pPr marL="158750" lvl="0" indent="0">
              <a:buNone/>
            </a:pPr>
            <a:r>
              <a:rPr lang="ko-KR" altLang="en-US" dirty="0" smtClean="0"/>
              <a:t>우리 </a:t>
            </a:r>
            <a:r>
              <a:rPr lang="ko-KR" altLang="en-US" dirty="0" err="1" smtClean="0"/>
              <a:t>알파카의</a:t>
            </a:r>
            <a:r>
              <a:rPr lang="ko-KR" altLang="en-US" dirty="0" smtClean="0"/>
              <a:t> 목표는</a:t>
            </a:r>
            <a:r>
              <a:rPr lang="ko-KR" altLang="en-US" baseline="0" dirty="0" smtClean="0"/>
              <a:t> 최대한 많은 탑승객의 안전을 지키는 것 입니다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목표를 이루기 위해 많은 사람들을 실어 나르는 택시에 기술을 접목하게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300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지금부터 최고의 택시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알파카의</a:t>
            </a:r>
            <a:r>
              <a:rPr lang="ko-KR" altLang="en-US" dirty="0" smtClean="0"/>
              <a:t> 핵심 기술을 소개합니다</a:t>
            </a:r>
            <a:r>
              <a:rPr lang="en-US" altLang="ko-KR" dirty="0" smtClean="0"/>
              <a:t>.</a:t>
            </a:r>
          </a:p>
          <a:p>
            <a:pPr marL="158750" lvl="0" indent="0">
              <a:buNone/>
            </a:pPr>
            <a:endParaRPr lang="en-US" altLang="ko-KR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287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err="1" smtClean="0"/>
              <a:t>알파카는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도로 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차량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주변 물체 정보를 바탕으로 자율주행 하는데요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저와 함께 어떤 기술이 </a:t>
            </a:r>
            <a:r>
              <a:rPr lang="ko-KR" altLang="en-US" baseline="0" dirty="0" err="1" smtClean="0"/>
              <a:t>사용됬는지</a:t>
            </a:r>
            <a:r>
              <a:rPr lang="ko-KR" altLang="en-US" baseline="0" dirty="0" smtClean="0"/>
              <a:t> 한번 볼까요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97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제목 슬라이드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solidFill>
          <a:srgbClr val="F6CA5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rgbClr val="F6CA56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/>
          <p:nvPr/>
        </p:nvSpPr>
        <p:spPr>
          <a:xfrm>
            <a:off x="0" y="1918504"/>
            <a:ext cx="9144000" cy="322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5"/>
          <p:cNvSpPr/>
          <p:nvPr/>
        </p:nvSpPr>
        <p:spPr>
          <a:xfrm>
            <a:off x="420130" y="1475772"/>
            <a:ext cx="8303700" cy="3667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/>
        </p:nvSpPr>
        <p:spPr>
          <a:xfrm>
            <a:off x="7473679" y="4936598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f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956512" y="-261553"/>
            <a:ext cx="10920730" cy="6142911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배달의민족 주아" panose="02020603020101020101" pitchFamily="18" charset="-127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-744076" y="3709670"/>
            <a:ext cx="5066694" cy="1049106"/>
          </a:xfrm>
          <a:prstGeom prst="rect">
            <a:avLst/>
          </a:prstGeom>
          <a:solidFill>
            <a:srgbClr val="26262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144000" rIns="144000" bIns="72000" anchor="t" anchorCtr="0">
            <a:spAutoFit/>
          </a:bodyPr>
          <a:lstStyle/>
          <a:p>
            <a:pPr lvl="0" algn="r"/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무인 자율주행 택시  </a:t>
            </a:r>
            <a:r>
              <a:rPr lang="ko-KR" altLang="en-US" sz="5400" dirty="0" err="1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알파카</a:t>
            </a:r>
            <a:endParaRPr sz="3600" u="none" strike="noStrike" cap="none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" name="그룹 7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9" name="TextBox 8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0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rgbClr val="7F7F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solidFill>
                  <a:srgbClr val="7F7F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02" y="0"/>
            <a:ext cx="782989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7" y="-2107"/>
            <a:ext cx="7829898" cy="5143499"/>
          </a:xfrm>
          <a:prstGeom prst="rect">
            <a:avLst/>
          </a:prstGeom>
        </p:spPr>
      </p:pic>
      <p:sp>
        <p:nvSpPr>
          <p:cNvPr id="29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1915755" y="1148592"/>
            <a:ext cx="6626241" cy="2779755"/>
            <a:chOff x="1915755" y="1148592"/>
            <a:chExt cx="6626241" cy="2779755"/>
          </a:xfrm>
        </p:grpSpPr>
        <p:cxnSp>
          <p:nvCxnSpPr>
            <p:cNvPr id="73" name="직선 연결선 72"/>
            <p:cNvCxnSpPr/>
            <p:nvPr/>
          </p:nvCxnSpPr>
          <p:spPr>
            <a:xfrm flipV="1">
              <a:off x="5836920" y="3164840"/>
              <a:ext cx="111760" cy="5080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V="1">
              <a:off x="5989320" y="3108960"/>
              <a:ext cx="137160" cy="4064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6148631" y="3108960"/>
              <a:ext cx="185213" cy="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6360086" y="3108960"/>
              <a:ext cx="1974546" cy="80195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6567450" y="2858042"/>
              <a:ext cx="1974546" cy="80195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6492281" y="2961980"/>
              <a:ext cx="2048297" cy="850079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6944497" y="2619436"/>
              <a:ext cx="1597499" cy="58449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7070902" y="2790708"/>
              <a:ext cx="1469676" cy="55103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6619245" y="2748623"/>
              <a:ext cx="1921333" cy="740101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6730314" y="2479589"/>
              <a:ext cx="214183" cy="12254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6619245" y="2333103"/>
              <a:ext cx="107091" cy="11449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6607340" y="2169915"/>
              <a:ext cx="1750" cy="13494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 flipV="1">
              <a:off x="6639697" y="1181172"/>
              <a:ext cx="782595" cy="96060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V="1">
              <a:off x="6520889" y="1148592"/>
              <a:ext cx="782595" cy="96060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V="1">
              <a:off x="5515232" y="1148592"/>
              <a:ext cx="768865" cy="55870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 flipV="1">
              <a:off x="5661788" y="1148592"/>
              <a:ext cx="768865" cy="55870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flipV="1">
              <a:off x="5782962" y="1148592"/>
              <a:ext cx="773624" cy="587532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 flipV="1">
              <a:off x="5899664" y="1152340"/>
              <a:ext cx="775730" cy="62228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 flipV="1">
              <a:off x="6016366" y="1167956"/>
              <a:ext cx="775730" cy="62228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flipV="1">
              <a:off x="6179585" y="1181171"/>
              <a:ext cx="702747" cy="664372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 flipV="1">
              <a:off x="6324020" y="1163872"/>
              <a:ext cx="721531" cy="737321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flipV="1">
              <a:off x="6451500" y="1181170"/>
              <a:ext cx="712859" cy="76277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5278755" y="3259020"/>
              <a:ext cx="536139" cy="65189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 flipV="1">
              <a:off x="3628122" y="2949136"/>
              <a:ext cx="1112012" cy="96177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 flipV="1">
              <a:off x="3943074" y="3190240"/>
              <a:ext cx="789447" cy="724413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 flipV="1">
              <a:off x="4263479" y="3286125"/>
              <a:ext cx="635092" cy="642222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 flipV="1">
              <a:off x="4581025" y="3387019"/>
              <a:ext cx="507105" cy="523895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 flipV="1">
              <a:off x="4937551" y="3494489"/>
              <a:ext cx="359906" cy="416425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 flipV="1">
              <a:off x="2317509" y="2540864"/>
              <a:ext cx="1938225" cy="137005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 flipV="1">
              <a:off x="2683310" y="2748623"/>
              <a:ext cx="1608098" cy="1162291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 flipV="1">
              <a:off x="2995481" y="2807970"/>
              <a:ext cx="1424633" cy="112037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/>
            <p:nvPr/>
          </p:nvCxnSpPr>
          <p:spPr>
            <a:xfrm flipV="1">
              <a:off x="3294366" y="2858042"/>
              <a:ext cx="1286620" cy="1057012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 flipH="1" flipV="1">
              <a:off x="6329667" y="2624272"/>
              <a:ext cx="262811" cy="132769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 flipH="1" flipV="1">
              <a:off x="6057901" y="2357774"/>
              <a:ext cx="236092" cy="24319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 flipH="1" flipV="1">
              <a:off x="5997003" y="2177522"/>
              <a:ext cx="60897" cy="176013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 flipV="1">
              <a:off x="6002943" y="1858758"/>
              <a:ext cx="166832" cy="17330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 flipV="1">
              <a:off x="5997002" y="2065884"/>
              <a:ext cx="1" cy="11163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 flipH="1">
              <a:off x="4740135" y="2599598"/>
              <a:ext cx="381955" cy="32707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 flipH="1">
              <a:off x="5148857" y="2577138"/>
              <a:ext cx="666037" cy="2246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 flipH="1" flipV="1">
              <a:off x="5836920" y="2568622"/>
              <a:ext cx="523166" cy="7585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 flipH="1">
              <a:off x="5122090" y="2353535"/>
              <a:ext cx="26767" cy="246063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4937551" y="2065884"/>
              <a:ext cx="184539" cy="267219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596611" y="1173565"/>
              <a:ext cx="2340940" cy="892319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H="1">
              <a:off x="5710202" y="2018543"/>
              <a:ext cx="286800" cy="56415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4963160" y="2068503"/>
              <a:ext cx="309401" cy="2688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 flipV="1">
              <a:off x="5296681" y="2081947"/>
              <a:ext cx="413333" cy="13443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 flipV="1">
              <a:off x="5266525" y="1700571"/>
              <a:ext cx="215350" cy="35553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4977474" y="1718347"/>
              <a:ext cx="224561" cy="1611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/>
            <p:cNvCxnSpPr/>
            <p:nvPr/>
          </p:nvCxnSpPr>
          <p:spPr>
            <a:xfrm>
              <a:off x="3294366" y="1167956"/>
              <a:ext cx="1643186" cy="538841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/>
            <p:cNvCxnSpPr/>
            <p:nvPr/>
          </p:nvCxnSpPr>
          <p:spPr>
            <a:xfrm>
              <a:off x="3147810" y="1181170"/>
              <a:ext cx="1688802" cy="58497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933063" y="1173565"/>
              <a:ext cx="1831139" cy="641461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/>
            <p:cNvCxnSpPr/>
            <p:nvPr/>
          </p:nvCxnSpPr>
          <p:spPr>
            <a:xfrm>
              <a:off x="2814255" y="1177030"/>
              <a:ext cx="1854892" cy="68691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/>
            <p:cNvCxnSpPr/>
            <p:nvPr/>
          </p:nvCxnSpPr>
          <p:spPr>
            <a:xfrm>
              <a:off x="2433392" y="1176629"/>
              <a:ext cx="1973751" cy="775442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/>
            <p:cNvCxnSpPr/>
            <p:nvPr/>
          </p:nvCxnSpPr>
          <p:spPr>
            <a:xfrm>
              <a:off x="2243751" y="1176228"/>
              <a:ext cx="2020373" cy="83758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/>
            <p:cNvCxnSpPr/>
            <p:nvPr/>
          </p:nvCxnSpPr>
          <p:spPr>
            <a:xfrm>
              <a:off x="2013628" y="1175827"/>
              <a:ext cx="2143358" cy="91251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4246281" y="2338926"/>
              <a:ext cx="9453" cy="16930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4065545" y="2169915"/>
              <a:ext cx="176824" cy="15362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 flipH="1" flipV="1">
              <a:off x="2683311" y="1562557"/>
              <a:ext cx="1361988" cy="60321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/>
            <p:cNvCxnSpPr/>
            <p:nvPr/>
          </p:nvCxnSpPr>
          <p:spPr>
            <a:xfrm flipH="1">
              <a:off x="1921231" y="1564207"/>
              <a:ext cx="757845" cy="5551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/>
            <p:cNvCxnSpPr/>
            <p:nvPr/>
          </p:nvCxnSpPr>
          <p:spPr>
            <a:xfrm flipH="1" flipV="1">
              <a:off x="1915755" y="1397000"/>
              <a:ext cx="209189" cy="113489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5" name="그림 2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77" y="1166457"/>
            <a:ext cx="6656829" cy="2761020"/>
          </a:xfrm>
          <a:prstGeom prst="rect">
            <a:avLst/>
          </a:prstGeom>
        </p:spPr>
      </p:pic>
      <p:pic>
        <p:nvPicPr>
          <p:cNvPr id="236" name="그림 2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17" y="-544"/>
            <a:ext cx="7821375" cy="5154276"/>
          </a:xfrm>
          <a:prstGeom prst="rect">
            <a:avLst/>
          </a:prstGeom>
        </p:spPr>
      </p:pic>
      <p:grpSp>
        <p:nvGrpSpPr>
          <p:cNvPr id="238" name="그룹 237"/>
          <p:cNvGrpSpPr/>
          <p:nvPr/>
        </p:nvGrpSpPr>
        <p:grpSpPr>
          <a:xfrm>
            <a:off x="211178" y="690491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239" name="타원 238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rgbClr val="7F7F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solidFill>
                  <a:srgbClr val="7F7F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97" name="TextBox 96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99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3271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02" y="-1"/>
            <a:ext cx="7829898" cy="51435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23" name="TextBox 22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4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2335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45;p54"/>
          <p:cNvSpPr/>
          <p:nvPr/>
        </p:nvSpPr>
        <p:spPr>
          <a:xfrm>
            <a:off x="10672" y="-1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직사각형 4"/>
          <p:cNvSpPr/>
          <p:nvPr/>
        </p:nvSpPr>
        <p:spPr>
          <a:xfrm>
            <a:off x="561066" y="916182"/>
            <a:ext cx="189211" cy="1429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  <a:solidFill>
            <a:srgbClr val="FEE365"/>
          </a:solidFill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55" y="0"/>
            <a:ext cx="7837346" cy="51435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866640" y="1991752"/>
            <a:ext cx="1440000" cy="14400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24" name="TextBox 23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5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50437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345;p54"/>
          <p:cNvSpPr/>
          <p:nvPr/>
        </p:nvSpPr>
        <p:spPr>
          <a:xfrm>
            <a:off x="10672" y="-1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직사각형 48"/>
          <p:cNvSpPr/>
          <p:nvPr/>
        </p:nvSpPr>
        <p:spPr>
          <a:xfrm>
            <a:off x="561066" y="916182"/>
            <a:ext cx="189211" cy="1429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  <a:solidFill>
            <a:srgbClr val="FEE365"/>
          </a:solidFill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618569" y="1678604"/>
            <a:ext cx="6912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7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552695" y="730748"/>
            <a:ext cx="2447078" cy="3682004"/>
            <a:chOff x="4785358" y="894338"/>
            <a:chExt cx="2447078" cy="3682004"/>
          </a:xfrm>
        </p:grpSpPr>
        <p:cxnSp>
          <p:nvCxnSpPr>
            <p:cNvPr id="31" name="직선 연결선 30"/>
            <p:cNvCxnSpPr/>
            <p:nvPr/>
          </p:nvCxnSpPr>
          <p:spPr>
            <a:xfrm flipV="1">
              <a:off x="5196840" y="1254338"/>
              <a:ext cx="1751583" cy="2540425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타원 36"/>
            <p:cNvSpPr/>
            <p:nvPr/>
          </p:nvSpPr>
          <p:spPr>
            <a:xfrm>
              <a:off x="5020698" y="362030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6872436" y="894338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85358" y="4268565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 좌표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333974" y="382416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좌표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41" name="TextBox 40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8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25383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원호 16"/>
          <p:cNvSpPr/>
          <p:nvPr/>
        </p:nvSpPr>
        <p:spPr>
          <a:xfrm rot="19810655">
            <a:off x="3780764" y="2459439"/>
            <a:ext cx="2366825" cy="2343463"/>
          </a:xfrm>
          <a:prstGeom prst="arc">
            <a:avLst>
              <a:gd name="adj1" fmla="val 15433637"/>
              <a:gd name="adj2" fmla="val 2002175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4964177" y="1090748"/>
            <a:ext cx="1751583" cy="254042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직사각형 38"/>
          <p:cNvSpPr/>
          <p:nvPr/>
        </p:nvSpPr>
        <p:spPr>
          <a:xfrm>
            <a:off x="561066" y="916182"/>
            <a:ext cx="189211" cy="1429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  <a:solidFill>
            <a:srgbClr val="FEE365"/>
          </a:solidFill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295397" y="730748"/>
            <a:ext cx="3704376" cy="3682004"/>
            <a:chOff x="3528060" y="894338"/>
            <a:chExt cx="3704376" cy="3682004"/>
          </a:xfrm>
        </p:grpSpPr>
        <p:cxnSp>
          <p:nvCxnSpPr>
            <p:cNvPr id="3" name="직선 연결선 2"/>
            <p:cNvCxnSpPr/>
            <p:nvPr/>
          </p:nvCxnSpPr>
          <p:spPr>
            <a:xfrm flipH="1" flipV="1">
              <a:off x="3528060" y="1981201"/>
              <a:ext cx="1977160" cy="215499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5020698" y="362030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872436" y="894338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85358" y="4268565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 좌표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33974" y="382416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좌표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12207" y="1724851"/>
            <a:ext cx="150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우회전 </a:t>
            </a:r>
            <a:r>
              <a:rPr lang="en-US" altLang="ko-KR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2243">
            <a:off x="4251017" y="3321648"/>
            <a:ext cx="1426317" cy="619047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38" name="TextBox 37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1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9590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원호 16"/>
          <p:cNvSpPr/>
          <p:nvPr/>
        </p:nvSpPr>
        <p:spPr>
          <a:xfrm rot="19810655">
            <a:off x="3780764" y="2459439"/>
            <a:ext cx="2366825" cy="2343463"/>
          </a:xfrm>
          <a:prstGeom prst="arc">
            <a:avLst>
              <a:gd name="adj1" fmla="val 20028950"/>
              <a:gd name="adj2" fmla="val 136801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4964177" y="1090748"/>
            <a:ext cx="1751583" cy="254042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그룹 15"/>
          <p:cNvGrpSpPr/>
          <p:nvPr/>
        </p:nvGrpSpPr>
        <p:grpSpPr>
          <a:xfrm>
            <a:off x="0" y="557673"/>
            <a:ext cx="1105227" cy="4361277"/>
            <a:chOff x="0" y="557673"/>
            <a:chExt cx="1105227" cy="4361277"/>
          </a:xfrm>
        </p:grpSpPr>
        <p:sp>
          <p:nvSpPr>
            <p:cNvPr id="39" name="직사각형 38"/>
            <p:cNvSpPr/>
            <p:nvPr/>
          </p:nvSpPr>
          <p:spPr>
            <a:xfrm>
              <a:off x="561066" y="916182"/>
              <a:ext cx="189211" cy="1429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2" name="Google Shape;342;p54"/>
            <p:cNvCxnSpPr/>
            <p:nvPr/>
          </p:nvCxnSpPr>
          <p:spPr>
            <a:xfrm>
              <a:off x="0" y="557673"/>
              <a:ext cx="540000" cy="0"/>
            </a:xfrm>
            <a:prstGeom prst="straightConnector1">
              <a:avLst/>
            </a:prstGeom>
            <a:noFill/>
            <a:ln w="9525" cap="flat" cmpd="sng">
              <a:solidFill>
                <a:srgbClr val="FFF8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3" name="그룹 32"/>
            <p:cNvGrpSpPr/>
            <p:nvPr/>
          </p:nvGrpSpPr>
          <p:grpSpPr>
            <a:xfrm>
              <a:off x="212857" y="690193"/>
              <a:ext cx="873316" cy="850307"/>
              <a:chOff x="7157569" y="1609080"/>
              <a:chExt cx="1800000" cy="1800000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627356" y="2041231"/>
                <a:ext cx="897376" cy="1011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216669" y="1677785"/>
              <a:ext cx="873316" cy="850307"/>
              <a:chOff x="7157569" y="1609080"/>
              <a:chExt cx="1800000" cy="1800000"/>
            </a:xfrm>
            <a:solidFill>
              <a:srgbClr val="FEE365"/>
            </a:solidFill>
          </p:grpSpPr>
          <p:sp>
            <p:nvSpPr>
              <p:cNvPr id="34" name="타원 33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347189" y="2045609"/>
                <a:ext cx="1457710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차량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229334" y="265755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43" name="타원 42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358263" y="2033492"/>
                <a:ext cx="1414758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객체</a:t>
                </a:r>
                <a:endPara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31911" y="406864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46" name="타원 45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360360" y="2041231"/>
                <a:ext cx="1401542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주행</a:t>
                </a:r>
                <a:endPara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4517819" y="730748"/>
            <a:ext cx="3010741" cy="3682004"/>
            <a:chOff x="4750482" y="894338"/>
            <a:chExt cx="3010741" cy="3682004"/>
          </a:xfrm>
        </p:grpSpPr>
        <p:cxnSp>
          <p:nvCxnSpPr>
            <p:cNvPr id="3" name="직선 연결선 2"/>
            <p:cNvCxnSpPr/>
            <p:nvPr/>
          </p:nvCxnSpPr>
          <p:spPr>
            <a:xfrm flipV="1">
              <a:off x="4750482" y="3483298"/>
              <a:ext cx="3010741" cy="370566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5020698" y="362030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872436" y="894338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85358" y="4268565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 좌표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33974" y="382416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좌표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39005" y="2462074"/>
            <a:ext cx="153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좌회전 </a:t>
            </a:r>
            <a:r>
              <a:rPr lang="en-US" altLang="ko-KR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34577">
            <a:off x="4251017" y="3321646"/>
            <a:ext cx="1426317" cy="61904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48" name="TextBox 47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9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0376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새 비디오 만들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179" y="-7817"/>
            <a:ext cx="9144001" cy="5151315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14294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721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sp>
        <p:nvSpPr>
          <p:cNvPr id="23" name="직사각형 22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42922" y="1205599"/>
            <a:ext cx="5015620" cy="2572497"/>
            <a:chOff x="2420980" y="1427226"/>
            <a:chExt cx="5015620" cy="25724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980" y="1427226"/>
              <a:ext cx="4381359" cy="232296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314177" y="2799394"/>
              <a:ext cx="112242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60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v</a:t>
              </a:r>
              <a:r>
                <a:rPr lang="en-US" altLang="ko-KR" sz="72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</a:t>
              </a:r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021262" y="3811123"/>
            <a:ext cx="4003019" cy="461665"/>
          </a:xfrm>
          <a:prstGeom prst="rect">
            <a:avLst/>
          </a:prstGeom>
          <a:solidFill>
            <a:srgbClr val="FEE365"/>
          </a:solidFill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기반 실시간 객체 인식 모델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39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27" name="욜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102" y="-1"/>
            <a:ext cx="7829112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7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477435" y="0"/>
            <a:ext cx="3666566" cy="5143500"/>
          </a:xfrm>
          <a:prstGeom prst="rect">
            <a:avLst/>
          </a:prstGeom>
          <a:solidFill>
            <a:srgbClr val="FFD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배달의민족 주아" panose="02020603020101020101" pitchFamily="18" charset="-127"/>
            </a:endParaRPr>
          </a:p>
        </p:txBody>
      </p:sp>
      <p:sp>
        <p:nvSpPr>
          <p:cNvPr id="258" name="Google Shape;258;p47"/>
          <p:cNvSpPr txBox="1"/>
          <p:nvPr/>
        </p:nvSpPr>
        <p:spPr>
          <a:xfrm>
            <a:off x="645542" y="651115"/>
            <a:ext cx="2545078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rgbClr val="FEBB1B"/>
                </a:solidFill>
                <a:latin typeface="Abadi" panose="020B0604020202020204" pitchFamily="34" charset="0"/>
                <a:ea typeface="배달의민족 주아" panose="02020603020101020101" pitchFamily="18" charset="-127"/>
                <a:cs typeface="Proxima Nova"/>
                <a:sym typeface="Proxima Nova"/>
              </a:rPr>
              <a:t>순 서</a:t>
            </a:r>
            <a:endParaRPr sz="3200" b="1" dirty="0">
              <a:solidFill>
                <a:srgbClr val="FEBB1B"/>
              </a:solidFill>
              <a:latin typeface="Abadi" panose="020B0604020202020204" pitchFamily="34" charset="0"/>
              <a:ea typeface="배달의민족 주아" panose="02020603020101020101" pitchFamily="18" charset="-127"/>
              <a:cs typeface="Proxima Nova"/>
              <a:sym typeface="Proxima Nov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29428" y="1442091"/>
            <a:ext cx="7638652" cy="2427233"/>
            <a:chOff x="1729748" y="1629892"/>
            <a:chExt cx="2278435" cy="2427233"/>
          </a:xfrm>
        </p:grpSpPr>
        <p:sp>
          <p:nvSpPr>
            <p:cNvPr id="261" name="Google Shape;261;p47"/>
            <p:cNvSpPr txBox="1"/>
            <p:nvPr/>
          </p:nvSpPr>
          <p:spPr>
            <a:xfrm>
              <a:off x="1729748" y="1629892"/>
              <a:ext cx="2217825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lvl="0"/>
              <a:r>
                <a:rPr lang="en-US" altLang="ko-KR" sz="24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24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어쩌다가 여기까지 왔는가 </a:t>
              </a:r>
              <a:r>
                <a:rPr lang="en-US" altLang="ko-KR" sz="24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2400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5" name="Google Shape;265;p47"/>
            <p:cNvSpPr txBox="1"/>
            <p:nvPr/>
          </p:nvSpPr>
          <p:spPr>
            <a:xfrm>
              <a:off x="1729748" y="2292786"/>
              <a:ext cx="2278435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2400" dirty="0" err="1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알파카</a:t>
              </a:r>
              <a:r>
                <a:rPr lang="ko-KR" altLang="en-US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핵심 기술</a:t>
              </a:r>
              <a:endParaRPr sz="2400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9" name="Google Shape;269;p47"/>
            <p:cNvSpPr txBox="1"/>
            <p:nvPr/>
          </p:nvSpPr>
          <p:spPr>
            <a:xfrm>
              <a:off x="1729748" y="2955680"/>
              <a:ext cx="2166307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en-US" altLang="ko-KR" sz="2400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8" name="Google Shape;278;p47"/>
            <p:cNvSpPr txBox="1"/>
            <p:nvPr/>
          </p:nvSpPr>
          <p:spPr>
            <a:xfrm>
              <a:off x="1729748" y="3618574"/>
              <a:ext cx="1653300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4. </a:t>
              </a:r>
              <a:r>
                <a:rPr lang="ko-KR" altLang="en-US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팀 소개</a:t>
              </a:r>
              <a:endPara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2" name="Google Shape;278;p47"/>
          <p:cNvSpPr txBox="1"/>
          <p:nvPr/>
        </p:nvSpPr>
        <p:spPr>
          <a:xfrm>
            <a:off x="1129428" y="4098638"/>
            <a:ext cx="5542832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5. Q&amp;A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35" y="1666200"/>
            <a:ext cx="3666373" cy="181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23" name="360도 라이다 빔 방사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6654" y="-2096"/>
            <a:ext cx="7837346" cy="51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4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93" y="0"/>
            <a:ext cx="6798286" cy="509871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489577" y="4572000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38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06654" y="0"/>
            <a:ext cx="7837346" cy="5264727"/>
          </a:xfrm>
          <a:prstGeom prst="rec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00" y="3979"/>
            <a:ext cx="7008439" cy="51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3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아래쪽 화살표 1"/>
          <p:cNvSpPr/>
          <p:nvPr/>
        </p:nvSpPr>
        <p:spPr>
          <a:xfrm>
            <a:off x="470462" y="3341494"/>
            <a:ext cx="368411" cy="659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0" y="-117312"/>
            <a:ext cx="1310641" cy="3625172"/>
            <a:chOff x="0" y="-117312"/>
            <a:chExt cx="1310641" cy="3625172"/>
          </a:xfrm>
        </p:grpSpPr>
        <p:sp>
          <p:nvSpPr>
            <p:cNvPr id="67" name="직사각형 66"/>
            <p:cNvSpPr/>
            <p:nvPr/>
          </p:nvSpPr>
          <p:spPr>
            <a:xfrm>
              <a:off x="561066" y="916182"/>
              <a:ext cx="189211" cy="2288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Google Shape;342;p54"/>
            <p:cNvCxnSpPr/>
            <p:nvPr/>
          </p:nvCxnSpPr>
          <p:spPr>
            <a:xfrm>
              <a:off x="0" y="557673"/>
              <a:ext cx="540000" cy="0"/>
            </a:xfrm>
            <a:prstGeom prst="straightConnector1">
              <a:avLst/>
            </a:prstGeom>
            <a:noFill/>
            <a:ln w="9525" cap="flat" cmpd="sng">
              <a:solidFill>
                <a:srgbClr val="FFF8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9" name="그룹 68"/>
            <p:cNvGrpSpPr/>
            <p:nvPr/>
          </p:nvGrpSpPr>
          <p:grpSpPr>
            <a:xfrm>
              <a:off x="26491" y="-117312"/>
              <a:ext cx="1284150" cy="554000"/>
              <a:chOff x="-82051" y="-122743"/>
              <a:chExt cx="1073280" cy="579646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-82051" y="-122743"/>
                <a:ext cx="1073280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6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lvl="0" algn="ctr"/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</a:t>
                </a:r>
                <a:r>
                  <a:rPr lang="ko-KR" altLang="en-US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핵심 기술</a:t>
                </a:r>
              </a:p>
            </p:txBody>
          </p:sp>
          <p:cxnSp>
            <p:nvCxnSpPr>
              <p:cNvPr id="83" name="Google Shape;470;p64"/>
              <p:cNvCxnSpPr/>
              <p:nvPr/>
            </p:nvCxnSpPr>
            <p:spPr>
              <a:xfrm>
                <a:off x="-75683" y="456903"/>
                <a:ext cx="10287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0" name="그룹 69"/>
            <p:cNvGrpSpPr/>
            <p:nvPr/>
          </p:nvGrpSpPr>
          <p:grpSpPr>
            <a:xfrm>
              <a:off x="212857" y="690193"/>
              <a:ext cx="873316" cy="850307"/>
              <a:chOff x="7157569" y="1609080"/>
              <a:chExt cx="1800000" cy="1800000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627356" y="2041231"/>
                <a:ext cx="897376" cy="1011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216669" y="1677785"/>
              <a:ext cx="873316" cy="850307"/>
              <a:chOff x="7157569" y="1609080"/>
              <a:chExt cx="1800000" cy="1800000"/>
            </a:xfrm>
            <a:solidFill>
              <a:srgbClr val="FEE365"/>
            </a:solidFill>
          </p:grpSpPr>
          <p:sp>
            <p:nvSpPr>
              <p:cNvPr id="78" name="타원 77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347189" y="2045609"/>
                <a:ext cx="1457710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차량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229334" y="265755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6" name="타원 75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C8AB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358263" y="2033492"/>
                <a:ext cx="1414758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객체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6489577" y="4572000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31911" y="4068643"/>
            <a:ext cx="873316" cy="850307"/>
          </a:xfrm>
          <a:prstGeom prst="ellipse">
            <a:avLst/>
          </a:prstGeom>
          <a:solidFill>
            <a:srgbClr val="AFABAB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0300" y="4272788"/>
            <a:ext cx="679994" cy="461665"/>
          </a:xfrm>
          <a:prstGeom prst="rect">
            <a:avLst/>
          </a:prstGeom>
          <a:solidFill>
            <a:srgbClr val="AFABAB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주행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065365" y="632444"/>
            <a:ext cx="4014943" cy="4002135"/>
            <a:chOff x="1538569" y="830510"/>
            <a:chExt cx="3240000" cy="3355973"/>
          </a:xfrm>
        </p:grpSpPr>
        <p:grpSp>
          <p:nvGrpSpPr>
            <p:cNvPr id="6" name="그룹 5"/>
            <p:cNvGrpSpPr/>
            <p:nvPr/>
          </p:nvGrpSpPr>
          <p:grpSpPr>
            <a:xfrm>
              <a:off x="1538569" y="946484"/>
              <a:ext cx="3240000" cy="3239999"/>
              <a:chOff x="1538569" y="946484"/>
              <a:chExt cx="3240000" cy="3239999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2013047" y="1304244"/>
                <a:ext cx="2291044" cy="2487578"/>
                <a:chOff x="501037" y="868936"/>
                <a:chExt cx="4139999" cy="4385166"/>
              </a:xfrm>
            </p:grpSpPr>
            <p:grpSp>
              <p:nvGrpSpPr>
                <p:cNvPr id="24" name="그룹 23"/>
                <p:cNvGrpSpPr/>
                <p:nvPr/>
              </p:nvGrpSpPr>
              <p:grpSpPr>
                <a:xfrm>
                  <a:off x="1660447" y="868936"/>
                  <a:ext cx="1800000" cy="2443375"/>
                  <a:chOff x="221804" y="1609080"/>
                  <a:chExt cx="1800000" cy="2443375"/>
                </a:xfrm>
              </p:grpSpPr>
              <p:sp>
                <p:nvSpPr>
                  <p:cNvPr id="35" name="타원 34"/>
                  <p:cNvSpPr/>
                  <p:nvPr/>
                </p:nvSpPr>
                <p:spPr>
                  <a:xfrm>
                    <a:off x="221804" y="1609080"/>
                    <a:ext cx="1800000" cy="1800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851649" y="3461009"/>
                    <a:ext cx="561488" cy="591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0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맵</a:t>
                    </a:r>
                    <a:endParaRPr lang="ko-KR" altLang="en-US" sz="20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501037" y="2863070"/>
                  <a:ext cx="1800000" cy="2391032"/>
                  <a:chOff x="2535692" y="1609080"/>
                  <a:chExt cx="1800000" cy="2391032"/>
                </a:xfrm>
              </p:grpSpPr>
              <p:sp>
                <p:nvSpPr>
                  <p:cNvPr id="31" name="타원 30"/>
                  <p:cNvSpPr/>
                  <p:nvPr/>
                </p:nvSpPr>
                <p:spPr>
                  <a:xfrm>
                    <a:off x="2535692" y="1609080"/>
                    <a:ext cx="1800000" cy="180000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" name="그룹 31"/>
                  <p:cNvGrpSpPr/>
                  <p:nvPr/>
                </p:nvGrpSpPr>
                <p:grpSpPr>
                  <a:xfrm>
                    <a:off x="2840947" y="1869510"/>
                    <a:ext cx="1189489" cy="2130602"/>
                    <a:chOff x="2840947" y="1869510"/>
                    <a:chExt cx="1189489" cy="2130602"/>
                  </a:xfrm>
                </p:grpSpPr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2984303" y="3408666"/>
                      <a:ext cx="902775" cy="59144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차량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pic>
                  <p:nvPicPr>
                    <p:cNvPr id="34" name="그림 33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840947" y="1869510"/>
                      <a:ext cx="1189489" cy="1189489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6" name="그룹 25"/>
                <p:cNvGrpSpPr/>
                <p:nvPr/>
              </p:nvGrpSpPr>
              <p:grpSpPr>
                <a:xfrm>
                  <a:off x="2841036" y="2861080"/>
                  <a:ext cx="1800000" cy="2391445"/>
                  <a:chOff x="7157569" y="1609080"/>
                  <a:chExt cx="1800000" cy="2391445"/>
                </a:xfrm>
              </p:grpSpPr>
              <p:sp>
                <p:nvSpPr>
                  <p:cNvPr id="27" name="타원 26"/>
                  <p:cNvSpPr/>
                  <p:nvPr/>
                </p:nvSpPr>
                <p:spPr>
                  <a:xfrm>
                    <a:off x="7157569" y="1609080"/>
                    <a:ext cx="1800000" cy="180000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8" name="그룹 27"/>
                  <p:cNvGrpSpPr/>
                  <p:nvPr/>
                </p:nvGrpSpPr>
                <p:grpSpPr>
                  <a:xfrm>
                    <a:off x="7454420" y="1896658"/>
                    <a:ext cx="1229915" cy="2103867"/>
                    <a:chOff x="7454420" y="1896658"/>
                    <a:chExt cx="1229915" cy="2103867"/>
                  </a:xfrm>
                </p:grpSpPr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7629678" y="3409079"/>
                      <a:ext cx="879398" cy="59144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객체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pic>
                  <p:nvPicPr>
                    <p:cNvPr id="30" name="그림 29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54420" y="1896658"/>
                      <a:ext cx="1229915" cy="1229915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3" name="타원 2"/>
              <p:cNvSpPr/>
              <p:nvPr/>
            </p:nvSpPr>
            <p:spPr>
              <a:xfrm>
                <a:off x="1538569" y="946484"/>
                <a:ext cx="3240000" cy="32399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2462013" y="830510"/>
              <a:ext cx="1381392" cy="405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인지 데이터</a:t>
              </a:r>
              <a:endPara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81369" y="632444"/>
            <a:ext cx="1150790" cy="293708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3022" y="4000499"/>
            <a:ext cx="1150790" cy="103756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9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아래쪽 화살표 1"/>
          <p:cNvSpPr/>
          <p:nvPr/>
        </p:nvSpPr>
        <p:spPr>
          <a:xfrm>
            <a:off x="470462" y="3341494"/>
            <a:ext cx="368411" cy="659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0" y="-117312"/>
            <a:ext cx="1310641" cy="5036262"/>
            <a:chOff x="0" y="-117312"/>
            <a:chExt cx="1310641" cy="5036262"/>
          </a:xfrm>
        </p:grpSpPr>
        <p:sp>
          <p:nvSpPr>
            <p:cNvPr id="67" name="직사각형 66"/>
            <p:cNvSpPr/>
            <p:nvPr/>
          </p:nvSpPr>
          <p:spPr>
            <a:xfrm>
              <a:off x="561066" y="916182"/>
              <a:ext cx="189211" cy="2288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Google Shape;342;p54"/>
            <p:cNvCxnSpPr/>
            <p:nvPr/>
          </p:nvCxnSpPr>
          <p:spPr>
            <a:xfrm>
              <a:off x="0" y="557673"/>
              <a:ext cx="540000" cy="0"/>
            </a:xfrm>
            <a:prstGeom prst="straightConnector1">
              <a:avLst/>
            </a:prstGeom>
            <a:noFill/>
            <a:ln w="9525" cap="flat" cmpd="sng">
              <a:solidFill>
                <a:srgbClr val="FFF8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9" name="그룹 68"/>
            <p:cNvGrpSpPr/>
            <p:nvPr/>
          </p:nvGrpSpPr>
          <p:grpSpPr>
            <a:xfrm>
              <a:off x="26491" y="-117312"/>
              <a:ext cx="1284150" cy="554000"/>
              <a:chOff x="-82051" y="-122743"/>
              <a:chExt cx="1073280" cy="579646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-82051" y="-122743"/>
                <a:ext cx="1073280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6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lvl="0" algn="ctr"/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</a:t>
                </a:r>
                <a:r>
                  <a:rPr lang="ko-KR" altLang="en-US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핵심 기술</a:t>
                </a:r>
              </a:p>
            </p:txBody>
          </p:sp>
          <p:cxnSp>
            <p:nvCxnSpPr>
              <p:cNvPr id="83" name="Google Shape;470;p64"/>
              <p:cNvCxnSpPr/>
              <p:nvPr/>
            </p:nvCxnSpPr>
            <p:spPr>
              <a:xfrm>
                <a:off x="-75683" y="456903"/>
                <a:ext cx="10287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0" name="그룹 69"/>
            <p:cNvGrpSpPr/>
            <p:nvPr/>
          </p:nvGrpSpPr>
          <p:grpSpPr>
            <a:xfrm>
              <a:off x="212857" y="690193"/>
              <a:ext cx="873316" cy="850307"/>
              <a:chOff x="7157569" y="1609080"/>
              <a:chExt cx="1800000" cy="1800000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627356" y="2041231"/>
                <a:ext cx="897376" cy="1011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216669" y="1677785"/>
              <a:ext cx="873316" cy="850307"/>
              <a:chOff x="7157569" y="1609080"/>
              <a:chExt cx="1800000" cy="1800000"/>
            </a:xfrm>
            <a:solidFill>
              <a:srgbClr val="FEE365"/>
            </a:solidFill>
          </p:grpSpPr>
          <p:sp>
            <p:nvSpPr>
              <p:cNvPr id="78" name="타원 77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347189" y="2045609"/>
                <a:ext cx="1457710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차량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229334" y="265755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6" name="타원 75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C8AB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358263" y="2033492"/>
                <a:ext cx="1414758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객체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231911" y="406864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4" name="타원 73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360360" y="2041231"/>
                <a:ext cx="1401542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주행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6489577" y="4572000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2968853" y="443850"/>
            <a:ext cx="4139999" cy="4255799"/>
            <a:chOff x="501037" y="868936"/>
            <a:chExt cx="4139999" cy="4255799"/>
          </a:xfrm>
        </p:grpSpPr>
        <p:grpSp>
          <p:nvGrpSpPr>
            <p:cNvPr id="39" name="그룹 38"/>
            <p:cNvGrpSpPr/>
            <p:nvPr/>
          </p:nvGrpSpPr>
          <p:grpSpPr>
            <a:xfrm>
              <a:off x="1660447" y="868936"/>
              <a:ext cx="1800000" cy="2120624"/>
              <a:chOff x="221804" y="1609080"/>
              <a:chExt cx="1800000" cy="212062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221804" y="1609080"/>
                <a:ext cx="1800000" cy="1800000"/>
              </a:xfrm>
              <a:prstGeom prst="ellips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46110" y="3391150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01037" y="2863070"/>
              <a:ext cx="1800000" cy="2261665"/>
              <a:chOff x="2535692" y="1609080"/>
              <a:chExt cx="1800000" cy="2261665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2535692" y="1609080"/>
                <a:ext cx="1800000" cy="1800000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851857" y="3409080"/>
                <a:ext cx="1159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브레이크</a:t>
                </a:r>
                <a:endPara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2841036" y="2861080"/>
              <a:ext cx="1800000" cy="2263655"/>
              <a:chOff x="7157569" y="1609080"/>
              <a:chExt cx="1800000" cy="2263655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710358" y="3411070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엑셀</a:t>
                </a:r>
                <a:endPara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693018" y="226251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핸들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987141" y="2570570"/>
            <a:ext cx="972768" cy="99523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6168475" y="2372431"/>
            <a:ext cx="1081290" cy="19271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9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" name="아래쪽 화살표 1"/>
          <p:cNvSpPr/>
          <p:nvPr/>
        </p:nvSpPr>
        <p:spPr>
          <a:xfrm>
            <a:off x="470463" y="3341495"/>
            <a:ext cx="368411" cy="659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66" name="그룹 65"/>
          <p:cNvGrpSpPr/>
          <p:nvPr/>
        </p:nvGrpSpPr>
        <p:grpSpPr>
          <a:xfrm>
            <a:off x="1" y="-117312"/>
            <a:ext cx="1310641" cy="5036262"/>
            <a:chOff x="0" y="-117312"/>
            <a:chExt cx="1310641" cy="5036262"/>
          </a:xfrm>
        </p:grpSpPr>
        <p:sp>
          <p:nvSpPr>
            <p:cNvPr id="67" name="직사각형 66"/>
            <p:cNvSpPr/>
            <p:nvPr/>
          </p:nvSpPr>
          <p:spPr>
            <a:xfrm>
              <a:off x="561066" y="916182"/>
              <a:ext cx="189211" cy="2288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cxnSp>
          <p:nvCxnSpPr>
            <p:cNvPr id="68" name="Google Shape;342;p54"/>
            <p:cNvCxnSpPr/>
            <p:nvPr/>
          </p:nvCxnSpPr>
          <p:spPr>
            <a:xfrm>
              <a:off x="0" y="557673"/>
              <a:ext cx="540000" cy="0"/>
            </a:xfrm>
            <a:prstGeom prst="straightConnector1">
              <a:avLst/>
            </a:prstGeom>
            <a:noFill/>
            <a:ln w="9525" cap="flat" cmpd="sng">
              <a:solidFill>
                <a:srgbClr val="FFF8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9" name="그룹 68"/>
            <p:cNvGrpSpPr/>
            <p:nvPr/>
          </p:nvGrpSpPr>
          <p:grpSpPr>
            <a:xfrm>
              <a:off x="26491" y="-117312"/>
              <a:ext cx="1284150" cy="554000"/>
              <a:chOff x="-82051" y="-122743"/>
              <a:chExt cx="1073280" cy="579646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-82051" y="-122743"/>
                <a:ext cx="1073280" cy="57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lvl="0" algn="ctr"/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</a:t>
                </a:r>
                <a:r>
                  <a:rPr lang="ko-KR" altLang="en-US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핵심 기술</a:t>
                </a:r>
              </a:p>
            </p:txBody>
          </p:sp>
          <p:cxnSp>
            <p:nvCxnSpPr>
              <p:cNvPr id="83" name="Google Shape;470;p64"/>
              <p:cNvCxnSpPr/>
              <p:nvPr/>
            </p:nvCxnSpPr>
            <p:spPr>
              <a:xfrm>
                <a:off x="-75683" y="456903"/>
                <a:ext cx="10287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0" name="그룹 69"/>
            <p:cNvGrpSpPr/>
            <p:nvPr/>
          </p:nvGrpSpPr>
          <p:grpSpPr>
            <a:xfrm>
              <a:off x="212857" y="690193"/>
              <a:ext cx="873316" cy="850307"/>
              <a:chOff x="7157569" y="1609080"/>
              <a:chExt cx="1800000" cy="1800000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637937" y="2041231"/>
                <a:ext cx="876211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216669" y="1677785"/>
              <a:ext cx="873316" cy="850307"/>
              <a:chOff x="7157569" y="1609080"/>
              <a:chExt cx="1800000" cy="1800000"/>
            </a:xfrm>
            <a:solidFill>
              <a:srgbClr val="FEE365"/>
            </a:solidFill>
          </p:grpSpPr>
          <p:sp>
            <p:nvSpPr>
              <p:cNvPr id="78" name="타원 77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347189" y="2045609"/>
                <a:ext cx="1457709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차량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229334" y="265755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6" name="타원 75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C8AB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358265" y="2033492"/>
                <a:ext cx="1414758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객체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231911" y="406864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4" name="타원 73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360362" y="2041231"/>
                <a:ext cx="1401542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주행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8" name="TextBox 87"/>
          <p:cNvSpPr txBox="1"/>
          <p:nvPr/>
        </p:nvSpPr>
        <p:spPr>
          <a:xfrm>
            <a:off x="1421312" y="159688"/>
            <a:ext cx="2697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핸들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Pure-pursuit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https://kr.mathworks.com/help/nav/ug/pure_pursuit_lookahea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48" y="1902643"/>
            <a:ext cx="4681794" cy="323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kr.mathworks.com/help/nav/ug/pure_pursuit_lookahead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48" y="559588"/>
            <a:ext cx="4327196" cy="14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28" y="845320"/>
            <a:ext cx="5036159" cy="3777119"/>
          </a:xfrm>
          <a:prstGeom prst="rect">
            <a:avLst/>
          </a:prstGeom>
        </p:spPr>
      </p:pic>
      <p:sp>
        <p:nvSpPr>
          <p:cNvPr id="65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" name="아래쪽 화살표 1"/>
          <p:cNvSpPr/>
          <p:nvPr/>
        </p:nvSpPr>
        <p:spPr>
          <a:xfrm>
            <a:off x="470463" y="3341495"/>
            <a:ext cx="368411" cy="659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66" name="그룹 65"/>
          <p:cNvGrpSpPr/>
          <p:nvPr/>
        </p:nvGrpSpPr>
        <p:grpSpPr>
          <a:xfrm>
            <a:off x="1" y="-80368"/>
            <a:ext cx="1310641" cy="4999318"/>
            <a:chOff x="0" y="-80368"/>
            <a:chExt cx="1310641" cy="4999318"/>
          </a:xfrm>
        </p:grpSpPr>
        <p:sp>
          <p:nvSpPr>
            <p:cNvPr id="67" name="직사각형 66"/>
            <p:cNvSpPr/>
            <p:nvPr/>
          </p:nvSpPr>
          <p:spPr>
            <a:xfrm>
              <a:off x="561066" y="916182"/>
              <a:ext cx="189211" cy="2288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cxnSp>
          <p:nvCxnSpPr>
            <p:cNvPr id="68" name="Google Shape;342;p54"/>
            <p:cNvCxnSpPr/>
            <p:nvPr/>
          </p:nvCxnSpPr>
          <p:spPr>
            <a:xfrm>
              <a:off x="0" y="557673"/>
              <a:ext cx="540000" cy="0"/>
            </a:xfrm>
            <a:prstGeom prst="straightConnector1">
              <a:avLst/>
            </a:prstGeom>
            <a:noFill/>
            <a:ln w="9525" cap="flat" cmpd="sng">
              <a:solidFill>
                <a:srgbClr val="FFF8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9" name="그룹 68"/>
            <p:cNvGrpSpPr/>
            <p:nvPr/>
          </p:nvGrpSpPr>
          <p:grpSpPr>
            <a:xfrm>
              <a:off x="26491" y="-80368"/>
              <a:ext cx="1284150" cy="523221"/>
              <a:chOff x="-82051" y="-84087"/>
              <a:chExt cx="1073280" cy="547441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-82051" y="-84087"/>
                <a:ext cx="1073280" cy="547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lvl="0" algn="ctr"/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</a:t>
                </a:r>
                <a:r>
                  <a:rPr lang="ko-KR" altLang="en-US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핵심 기술</a:t>
                </a:r>
              </a:p>
            </p:txBody>
          </p:sp>
          <p:cxnSp>
            <p:nvCxnSpPr>
              <p:cNvPr id="83" name="Google Shape;470;p64"/>
              <p:cNvCxnSpPr/>
              <p:nvPr/>
            </p:nvCxnSpPr>
            <p:spPr>
              <a:xfrm>
                <a:off x="-75683" y="456903"/>
                <a:ext cx="10287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0" name="그룹 69"/>
            <p:cNvGrpSpPr/>
            <p:nvPr/>
          </p:nvGrpSpPr>
          <p:grpSpPr>
            <a:xfrm>
              <a:off x="212857" y="690193"/>
              <a:ext cx="873316" cy="850307"/>
              <a:chOff x="7157569" y="1609080"/>
              <a:chExt cx="1800000" cy="1800000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637937" y="2041231"/>
                <a:ext cx="876211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216669" y="1677785"/>
              <a:ext cx="873316" cy="850307"/>
              <a:chOff x="7157569" y="1609080"/>
              <a:chExt cx="1800000" cy="1800000"/>
            </a:xfrm>
            <a:solidFill>
              <a:srgbClr val="FEE365"/>
            </a:solidFill>
          </p:grpSpPr>
          <p:sp>
            <p:nvSpPr>
              <p:cNvPr id="78" name="타원 77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347189" y="2045609"/>
                <a:ext cx="1457709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차량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229334" y="265755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6" name="타원 75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C8AB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358265" y="2033492"/>
                <a:ext cx="1414758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객체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231911" y="406864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4" name="타원 73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360362" y="2041231"/>
                <a:ext cx="1401542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주행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4" name="TextBox 33"/>
          <p:cNvSpPr txBox="1"/>
          <p:nvPr/>
        </p:nvSpPr>
        <p:spPr>
          <a:xfrm>
            <a:off x="1421311" y="159688"/>
            <a:ext cx="3091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브레이크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엑셀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PID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786711" y="4204043"/>
            <a:ext cx="41069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2786711" y="901958"/>
            <a:ext cx="0" cy="330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543535" y="4334344"/>
            <a:ext cx="70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047543" y="787440"/>
            <a:ext cx="70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347211" y="2294139"/>
            <a:ext cx="320040" cy="1828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6" name="TextBox 85"/>
          <p:cNvSpPr txBox="1"/>
          <p:nvPr/>
        </p:nvSpPr>
        <p:spPr>
          <a:xfrm>
            <a:off x="1343769" y="2231542"/>
            <a:ext cx="1053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 속도</a:t>
            </a:r>
            <a:endParaRPr lang="ko-KR" altLang="en-US" sz="11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3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dfsff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999" y="-176106"/>
            <a:ext cx="9175788" cy="5371254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1781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직사각형 13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20" name="그룹 19"/>
          <p:cNvGrpSpPr/>
          <p:nvPr/>
        </p:nvGrpSpPr>
        <p:grpSpPr>
          <a:xfrm>
            <a:off x="0" y="1960741"/>
            <a:ext cx="9144000" cy="1215736"/>
            <a:chOff x="0" y="2102981"/>
            <a:chExt cx="9144000" cy="1215736"/>
          </a:xfrm>
        </p:grpSpPr>
        <p:sp>
          <p:nvSpPr>
            <p:cNvPr id="21" name="Google Shape;345;p54"/>
            <p:cNvSpPr/>
            <p:nvPr/>
          </p:nvSpPr>
          <p:spPr>
            <a:xfrm>
              <a:off x="0" y="2102981"/>
              <a:ext cx="9144000" cy="1215736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685773" y="2491573"/>
              <a:ext cx="3772451" cy="528826"/>
              <a:chOff x="2685773" y="2491573"/>
              <a:chExt cx="3772451" cy="528826"/>
            </a:xfrm>
          </p:grpSpPr>
          <p:cxnSp>
            <p:nvCxnSpPr>
              <p:cNvPr id="23" name="Google Shape;470;p64"/>
              <p:cNvCxnSpPr/>
              <p:nvPr/>
            </p:nvCxnSpPr>
            <p:spPr>
              <a:xfrm>
                <a:off x="2685773" y="2999618"/>
                <a:ext cx="3772451" cy="2078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4" name="Google Shape;261;p47"/>
              <p:cNvSpPr txBox="1"/>
              <p:nvPr/>
            </p:nvSpPr>
            <p:spPr>
              <a:xfrm>
                <a:off x="2757195" y="2491573"/>
                <a:ext cx="3629608" cy="438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lvl="0"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3. </a:t>
                </a:r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서비스 소개</a:t>
                </a:r>
                <a:endPara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9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ㅈㄷㅈㄷ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1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0" y="1960741"/>
            <a:ext cx="9144000" cy="1215736"/>
            <a:chOff x="0" y="2102981"/>
            <a:chExt cx="9144000" cy="1215736"/>
          </a:xfrm>
        </p:grpSpPr>
        <p:sp>
          <p:nvSpPr>
            <p:cNvPr id="29" name="Google Shape;345;p54"/>
            <p:cNvSpPr/>
            <p:nvPr/>
          </p:nvSpPr>
          <p:spPr>
            <a:xfrm>
              <a:off x="0" y="2102981"/>
              <a:ext cx="9144000" cy="1215736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2685773" y="2491573"/>
              <a:ext cx="3772451" cy="528826"/>
              <a:chOff x="2685773" y="2491573"/>
              <a:chExt cx="3772451" cy="528826"/>
            </a:xfrm>
          </p:grpSpPr>
          <p:cxnSp>
            <p:nvCxnSpPr>
              <p:cNvPr id="31" name="Google Shape;470;p64"/>
              <p:cNvCxnSpPr/>
              <p:nvPr/>
            </p:nvCxnSpPr>
            <p:spPr>
              <a:xfrm>
                <a:off x="2685773" y="2999618"/>
                <a:ext cx="3772451" cy="2078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" name="Google Shape;261;p47"/>
              <p:cNvSpPr txBox="1"/>
              <p:nvPr/>
            </p:nvSpPr>
            <p:spPr>
              <a:xfrm>
                <a:off x="2757195" y="2491573"/>
                <a:ext cx="3629608" cy="438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lvl="0"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1. </a:t>
                </a:r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어쩌다가 여기까지 왔는가 </a:t>
                </a:r>
                <a:r>
                  <a:rPr lang="en-US" altLang="ko-KR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?</a:t>
                </a:r>
                <a:endPara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8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01;p58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" name="그룹 5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30" name="TextBox 29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1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3664" b="4402"/>
          <a:stretch/>
        </p:blipFill>
        <p:spPr>
          <a:xfrm>
            <a:off x="3321972" y="1114694"/>
            <a:ext cx="2448907" cy="240411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174102" y="3451146"/>
            <a:ext cx="47446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무인 자율주행 택시  </a:t>
            </a:r>
            <a:r>
              <a:rPr lang="ko-KR" altLang="en-US" sz="60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알파카</a:t>
            </a:r>
            <a:endParaRPr lang="ko-KR" altLang="en-US" sz="4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직사각형 13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20" name="그룹 19"/>
          <p:cNvGrpSpPr/>
          <p:nvPr/>
        </p:nvGrpSpPr>
        <p:grpSpPr>
          <a:xfrm>
            <a:off x="1" y="0"/>
            <a:ext cx="9144000" cy="812800"/>
            <a:chOff x="0" y="2102981"/>
            <a:chExt cx="9144000" cy="1215736"/>
          </a:xfrm>
        </p:grpSpPr>
        <p:sp>
          <p:nvSpPr>
            <p:cNvPr id="21" name="Google Shape;345;p54"/>
            <p:cNvSpPr/>
            <p:nvPr/>
          </p:nvSpPr>
          <p:spPr>
            <a:xfrm>
              <a:off x="0" y="2102981"/>
              <a:ext cx="9144000" cy="1215736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61;p47"/>
            <p:cNvSpPr txBox="1"/>
            <p:nvPr/>
          </p:nvSpPr>
          <p:spPr>
            <a:xfrm>
              <a:off x="2757191" y="2290799"/>
              <a:ext cx="3629608" cy="84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lvl="0" algn="ctr"/>
              <a:r>
                <a:rPr lang="ko-KR" altLang="en-US" sz="32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 연</a:t>
              </a:r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68" y="1817091"/>
            <a:ext cx="2906655" cy="1648405"/>
          </a:xfrm>
          <a:prstGeom prst="rect">
            <a:avLst/>
          </a:prstGeom>
        </p:spPr>
      </p:pic>
      <p:sp>
        <p:nvSpPr>
          <p:cNvPr id="26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2100486" y="3465496"/>
            <a:ext cx="4938804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윈도우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시뮬레이터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리눅스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로봇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OS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60886" y="1875973"/>
            <a:ext cx="1339600" cy="1339600"/>
            <a:chOff x="976880" y="2747743"/>
            <a:chExt cx="1339600" cy="13396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880" y="2747743"/>
              <a:ext cx="1339600" cy="13396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051" y="3142030"/>
              <a:ext cx="671149" cy="671149"/>
            </a:xfrm>
            <a:prstGeom prst="rect">
              <a:avLst/>
            </a:prstGeom>
          </p:spPr>
        </p:pic>
      </p:grpSp>
      <p:sp>
        <p:nvSpPr>
          <p:cNvPr id="32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1086519" y="3465496"/>
            <a:ext cx="69390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ko-KR" altLang="en-US" sz="20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465984" y="2100226"/>
            <a:ext cx="3118675" cy="505608"/>
            <a:chOff x="4571996" y="2959887"/>
            <a:chExt cx="3118675" cy="505608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4571996" y="3465495"/>
              <a:ext cx="3118675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Google Shape;335;p53">
              <a:extLst>
                <a:ext uri="{FF2B5EF4-FFF2-40B4-BE49-F238E27FC236}">
                  <a16:creationId xmlns:a16="http://schemas.microsoft.com/office/drawing/2014/main" id="{6EFCDBE1-CE12-0741-0F50-C5CDA7F39312}"/>
                </a:ext>
              </a:extLst>
            </p:cNvPr>
            <p:cNvSpPr txBox="1"/>
            <p:nvPr/>
          </p:nvSpPr>
          <p:spPr>
            <a:xfrm>
              <a:off x="5753164" y="2959887"/>
              <a:ext cx="756338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lvl="0" algn="ctr"/>
              <a:r>
                <a:rPr lang="en-US" altLang="ko-KR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UDP</a:t>
              </a:r>
              <a:endPara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직사각형 13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20" name="그룹 19"/>
          <p:cNvGrpSpPr/>
          <p:nvPr/>
        </p:nvGrpSpPr>
        <p:grpSpPr>
          <a:xfrm>
            <a:off x="1" y="0"/>
            <a:ext cx="9144000" cy="812800"/>
            <a:chOff x="0" y="2102981"/>
            <a:chExt cx="9144000" cy="1215736"/>
          </a:xfrm>
        </p:grpSpPr>
        <p:sp>
          <p:nvSpPr>
            <p:cNvPr id="21" name="Google Shape;345;p54"/>
            <p:cNvSpPr/>
            <p:nvPr/>
          </p:nvSpPr>
          <p:spPr>
            <a:xfrm>
              <a:off x="0" y="2102981"/>
              <a:ext cx="9144000" cy="1215736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61;p47"/>
            <p:cNvSpPr txBox="1"/>
            <p:nvPr/>
          </p:nvSpPr>
          <p:spPr>
            <a:xfrm>
              <a:off x="2757191" y="2290799"/>
              <a:ext cx="3629608" cy="84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lvl="0" algn="ctr"/>
              <a:r>
                <a:rPr lang="ko-KR" altLang="en-US" sz="32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 연</a:t>
              </a:r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66" y="1817090"/>
            <a:ext cx="2906655" cy="1648405"/>
          </a:xfrm>
          <a:prstGeom prst="rect">
            <a:avLst/>
          </a:prstGeom>
        </p:spPr>
      </p:pic>
      <p:sp>
        <p:nvSpPr>
          <p:cNvPr id="26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3542317" y="3465496"/>
            <a:ext cx="2156554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윈도우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시뮬레이터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60886" y="1875973"/>
            <a:ext cx="1339600" cy="1339600"/>
            <a:chOff x="976880" y="2747743"/>
            <a:chExt cx="1339600" cy="13396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880" y="2747743"/>
              <a:ext cx="1339600" cy="13396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051" y="3142030"/>
              <a:ext cx="671149" cy="671149"/>
            </a:xfrm>
            <a:prstGeom prst="rect">
              <a:avLst/>
            </a:prstGeom>
          </p:spPr>
        </p:pic>
      </p:grpSp>
      <p:sp>
        <p:nvSpPr>
          <p:cNvPr id="32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1086519" y="3465496"/>
            <a:ext cx="69390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ko-KR" altLang="en-US" sz="20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21" y="1817091"/>
            <a:ext cx="2849445" cy="1648405"/>
          </a:xfrm>
          <a:prstGeom prst="rect">
            <a:avLst/>
          </a:prstGeom>
        </p:spPr>
      </p:pic>
      <p:sp>
        <p:nvSpPr>
          <p:cNvPr id="15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6506591" y="3465496"/>
            <a:ext cx="187292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리눅스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로봇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OS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4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2762026" y="436688"/>
            <a:ext cx="3619943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내부 블랙박스 제공</a:t>
            </a:r>
            <a:endParaRPr lang="ko-KR" altLang="en-US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24" name="TextBox 23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5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6" name="KakaoTalk_20221007_0552585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169" y="1130289"/>
            <a:ext cx="6097655" cy="34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그룹 4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6" name="TextBox 5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1" y="739283"/>
            <a:ext cx="6549916" cy="41184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9288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그룹 4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6" name="TextBox 5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" name="직사각형 7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" name="그룹 8"/>
          <p:cNvGrpSpPr/>
          <p:nvPr/>
        </p:nvGrpSpPr>
        <p:grpSpPr>
          <a:xfrm>
            <a:off x="1476889" y="557673"/>
            <a:ext cx="6294927" cy="3890661"/>
            <a:chOff x="1611401" y="647112"/>
            <a:chExt cx="5828258" cy="3588785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FD27475A-FB44-45B8-A8EA-787D9F9F89C1}"/>
                </a:ext>
              </a:extLst>
            </p:cNvPr>
            <p:cNvSpPr/>
            <p:nvPr/>
          </p:nvSpPr>
          <p:spPr>
            <a:xfrm>
              <a:off x="4517070" y="1008283"/>
              <a:ext cx="2922589" cy="3227614"/>
            </a:xfrm>
            <a:prstGeom prst="roundRect">
              <a:avLst>
                <a:gd name="adj" fmla="val 79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FD27475A-FB44-45B8-A8EA-787D9F9F89C1}"/>
                </a:ext>
              </a:extLst>
            </p:cNvPr>
            <p:cNvSpPr/>
            <p:nvPr/>
          </p:nvSpPr>
          <p:spPr>
            <a:xfrm>
              <a:off x="1611401" y="1008283"/>
              <a:ext cx="2785108" cy="3227614"/>
            </a:xfrm>
            <a:prstGeom prst="roundRect">
              <a:avLst>
                <a:gd name="adj" fmla="val 9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6718" y="647112"/>
              <a:ext cx="802378" cy="86802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7431" y="654016"/>
              <a:ext cx="1001863" cy="854221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1815631" y="1712602"/>
              <a:ext cx="2450710" cy="87309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815631" y="2884954"/>
              <a:ext cx="2450710" cy="87309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753008" y="1712601"/>
              <a:ext cx="2450710" cy="87309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760394" y="2865997"/>
              <a:ext cx="2450710" cy="87309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67454" y="2336556"/>
              <a:ext cx="6365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구조</a:t>
              </a:r>
              <a:endPara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60068" y="3490649"/>
              <a:ext cx="6365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API</a:t>
              </a:r>
              <a:endPara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83639" y="2317602"/>
              <a:ext cx="914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DB</a:t>
              </a:r>
              <a:endPara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21" name="Picture 2" descr="https://avatars.githubusercontent.com/u/22757834?v=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453" y="2950649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Android에서 네이버 지도 SDK 사용하기 - Hyunsub's Blo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0203" y="2988746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카카오맵 - 지도 / 내비게이션 / 길찾기 / 위치공유 - Google Play 앱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49" y="2988746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Android] DI는 뭐고 Hilt는 뭔데요!!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228" y="1819808"/>
              <a:ext cx="807316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MVVM architecture using android architecture components | by Sachin Kumar |  MindOrks | Medium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954" y="1817735"/>
              <a:ext cx="804863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869" y="1047554"/>
              <a:ext cx="610879" cy="61087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589" y="1871735"/>
              <a:ext cx="432000" cy="4320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687774" y="3488579"/>
              <a:ext cx="6365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로그인</a:t>
              </a:r>
              <a:endPara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894" y="2988746"/>
              <a:ext cx="432000" cy="43200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757" y="2988746"/>
              <a:ext cx="432000" cy="432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564" y="2988746"/>
              <a:ext cx="432000" cy="4320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589" y="2988746"/>
              <a:ext cx="432000" cy="432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339" y="1817735"/>
              <a:ext cx="540000" cy="5400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089" y="1871735"/>
              <a:ext cx="480384" cy="4320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981" y="1867213"/>
              <a:ext cx="425552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2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그룹 4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6" name="TextBox 5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" name="직사각형 7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F5F7B7-C927-3ED9-F152-5FF399654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57" y="926382"/>
            <a:ext cx="6365685" cy="32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4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01;p58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" name="그룹 5"/>
          <p:cNvGrpSpPr/>
          <p:nvPr/>
        </p:nvGrpSpPr>
        <p:grpSpPr>
          <a:xfrm>
            <a:off x="246215" y="1567438"/>
            <a:ext cx="8596152" cy="1666625"/>
            <a:chOff x="265926" y="2161659"/>
            <a:chExt cx="8596152" cy="1666625"/>
          </a:xfrm>
        </p:grpSpPr>
        <p:pic>
          <p:nvPicPr>
            <p:cNvPr id="9" name="Google Shape;505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773" y="2194748"/>
              <a:ext cx="1319305" cy="1633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508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0968" y="2181101"/>
              <a:ext cx="1319305" cy="1647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06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89536" y="2185042"/>
              <a:ext cx="1319305" cy="1643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02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3062" y="2181102"/>
              <a:ext cx="1319305" cy="1647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926" y="2161659"/>
              <a:ext cx="1324636" cy="166662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494" y="2185042"/>
              <a:ext cx="1324636" cy="1643241"/>
            </a:xfrm>
            <a:prstGeom prst="rect">
              <a:avLst/>
            </a:prstGeom>
          </p:spPr>
        </p:pic>
      </p:grpSp>
      <p:sp>
        <p:nvSpPr>
          <p:cNvPr id="17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558715" y="3292186"/>
            <a:ext cx="755051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이동민</a:t>
            </a:r>
            <a:endParaRPr sz="28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19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3445477" y="3292186"/>
            <a:ext cx="755051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임영선</a:t>
            </a:r>
            <a:endParaRPr sz="16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5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4893383" y="3292186"/>
            <a:ext cx="755051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김기한</a:t>
            </a:r>
            <a:endParaRPr sz="16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6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6005437" y="3297886"/>
            <a:ext cx="1503496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박한훈</a:t>
            </a:r>
            <a:endParaRPr sz="16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7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2016852" y="3292186"/>
            <a:ext cx="755051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강동관</a:t>
            </a:r>
            <a:endParaRPr sz="16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8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7430966" y="3297886"/>
            <a:ext cx="1503496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임진현</a:t>
            </a:r>
            <a:endParaRPr sz="16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43178" y="1440050"/>
            <a:ext cx="8445204" cy="9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557378" y="991041"/>
            <a:ext cx="75505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인지</a:t>
            </a:r>
            <a:endParaRPr sz="4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0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3483345" y="991040"/>
            <a:ext cx="75505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주행</a:t>
            </a:r>
            <a:endParaRPr sz="40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1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7761989" y="991038"/>
            <a:ext cx="75505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통합</a:t>
            </a:r>
            <a:endParaRPr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2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5977729" y="991038"/>
            <a:ext cx="1503496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accent5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모바일</a:t>
            </a:r>
            <a:endParaRPr sz="4000" dirty="0">
              <a:solidFill>
                <a:schemeClr val="accent5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3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2015515" y="991041"/>
            <a:ext cx="75505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인지</a:t>
            </a:r>
            <a:endParaRPr sz="40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4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4519160" y="991039"/>
            <a:ext cx="1503496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accent6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모바일</a:t>
            </a:r>
            <a:endParaRPr sz="4000" dirty="0">
              <a:solidFill>
                <a:schemeClr val="accent6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37" name="TextBox 36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8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0171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01;p58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67"/>
          <p:cNvSpPr/>
          <p:nvPr/>
        </p:nvSpPr>
        <p:spPr>
          <a:xfrm>
            <a:off x="3939540" y="1618507"/>
            <a:ext cx="1620000" cy="16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7"/>
          <p:cNvSpPr/>
          <p:nvPr/>
        </p:nvSpPr>
        <p:spPr>
          <a:xfrm>
            <a:off x="3546360" y="1212066"/>
            <a:ext cx="1620000" cy="1620000"/>
          </a:xfrm>
          <a:prstGeom prst="rect">
            <a:avLst/>
          </a:prstGeom>
          <a:solidFill>
            <a:srgbClr val="FEBB1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151" y="1441204"/>
            <a:ext cx="1502450" cy="139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089469" y="3415810"/>
            <a:ext cx="33201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무인 자율주행 택시  </a:t>
            </a:r>
            <a:r>
              <a:rPr lang="ko-KR" altLang="en-US" sz="4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알파카</a:t>
            </a:r>
            <a:endParaRPr lang="ko-KR" altLang="en-US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1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45;p54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75" y="1699338"/>
            <a:ext cx="3042662" cy="200815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9695" y="-27102"/>
            <a:ext cx="2450625" cy="605095"/>
            <a:chOff x="-1" y="0"/>
            <a:chExt cx="1895766" cy="605095"/>
          </a:xfrm>
        </p:grpSpPr>
        <p:sp>
          <p:nvSpPr>
            <p:cNvPr id="11" name="TextBox 10"/>
            <p:cNvSpPr txBox="1"/>
            <p:nvPr/>
          </p:nvSpPr>
          <p:spPr>
            <a:xfrm>
              <a:off x="-1" y="0"/>
              <a:ext cx="1837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/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어쩌다가 여기까지 왔는가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3" name="Google Shape;470;p64"/>
            <p:cNvCxnSpPr/>
            <p:nvPr/>
          </p:nvCxnSpPr>
          <p:spPr>
            <a:xfrm>
              <a:off x="-1" y="605095"/>
              <a:ext cx="1895766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36" y="1857470"/>
            <a:ext cx="3036764" cy="151235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08" y="1581135"/>
            <a:ext cx="661441" cy="18536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22" y="1357181"/>
            <a:ext cx="707467" cy="20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1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5;p54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차 박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6479" y="1057768"/>
            <a:ext cx="3724313" cy="2094926"/>
          </a:xfrm>
          <a:prstGeom prst="rect">
            <a:avLst/>
          </a:prstGeom>
        </p:spPr>
      </p:pic>
      <p:pic>
        <p:nvPicPr>
          <p:cNvPr id="11" name="ezgif.com-gif-maker (2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57382" y="2321553"/>
            <a:ext cx="3601163" cy="206568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77081" y="956061"/>
            <a:ext cx="1061720" cy="136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" y="956061"/>
            <a:ext cx="1249680" cy="1564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2520747"/>
            <a:ext cx="1249680" cy="1564686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09695" y="-27102"/>
            <a:ext cx="2450625" cy="605095"/>
            <a:chOff x="-1" y="0"/>
            <a:chExt cx="1895766" cy="605095"/>
          </a:xfrm>
        </p:grpSpPr>
        <p:sp>
          <p:nvSpPr>
            <p:cNvPr id="23" name="TextBox 22"/>
            <p:cNvSpPr txBox="1"/>
            <p:nvPr/>
          </p:nvSpPr>
          <p:spPr>
            <a:xfrm>
              <a:off x="-1" y="0"/>
              <a:ext cx="1837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/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어쩌다가 여기까지 왔는가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4" name="Google Shape;470;p64"/>
            <p:cNvCxnSpPr/>
            <p:nvPr/>
          </p:nvCxnSpPr>
          <p:spPr>
            <a:xfrm>
              <a:off x="-1" y="605095"/>
              <a:ext cx="1895766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7969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9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5;p54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직사각형 17"/>
          <p:cNvSpPr/>
          <p:nvPr/>
        </p:nvSpPr>
        <p:spPr>
          <a:xfrm>
            <a:off x="4577081" y="956061"/>
            <a:ext cx="1061720" cy="136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" y="956061"/>
            <a:ext cx="1249680" cy="1564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2520747"/>
            <a:ext cx="1249680" cy="1564686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695" y="-27102"/>
            <a:ext cx="2450625" cy="605095"/>
            <a:chOff x="-1" y="0"/>
            <a:chExt cx="1895766" cy="605095"/>
          </a:xfrm>
        </p:grpSpPr>
        <p:sp>
          <p:nvSpPr>
            <p:cNvPr id="14" name="TextBox 13"/>
            <p:cNvSpPr txBox="1"/>
            <p:nvPr/>
          </p:nvSpPr>
          <p:spPr>
            <a:xfrm>
              <a:off x="-1" y="0"/>
              <a:ext cx="1837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/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어쩌다가 여기까지 왔는가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5" name="Google Shape;470;p64"/>
            <p:cNvCxnSpPr/>
            <p:nvPr/>
          </p:nvCxnSpPr>
          <p:spPr>
            <a:xfrm>
              <a:off x="-1" y="605095"/>
              <a:ext cx="1895766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11" y="807720"/>
            <a:ext cx="6073140" cy="4040974"/>
          </a:xfrm>
          <a:prstGeom prst="rect">
            <a:avLst/>
          </a:prstGeom>
        </p:spPr>
      </p:pic>
      <p:sp>
        <p:nvSpPr>
          <p:cNvPr id="16" name="Google Shape;278;p47"/>
          <p:cNvSpPr txBox="1"/>
          <p:nvPr/>
        </p:nvSpPr>
        <p:spPr>
          <a:xfrm>
            <a:off x="4024194" y="1908739"/>
            <a:ext cx="1095612" cy="183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?</a:t>
            </a:r>
            <a:endParaRPr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13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617393"/>
            <a:ext cx="9144000" cy="1811100"/>
            <a:chOff x="0" y="1805298"/>
            <a:chExt cx="9144000" cy="1811100"/>
          </a:xfrm>
        </p:grpSpPr>
        <p:sp>
          <p:nvSpPr>
            <p:cNvPr id="12" name="Google Shape;345;p54"/>
            <p:cNvSpPr/>
            <p:nvPr/>
          </p:nvSpPr>
          <p:spPr>
            <a:xfrm>
              <a:off x="0" y="1805298"/>
              <a:ext cx="9144000" cy="1811099"/>
            </a:xfrm>
            <a:prstGeom prst="rect">
              <a:avLst/>
            </a:pr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8813" y="1805299"/>
              <a:ext cx="3666373" cy="181109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261;p47"/>
          <p:cNvSpPr txBox="1"/>
          <p:nvPr/>
        </p:nvSpPr>
        <p:spPr>
          <a:xfrm>
            <a:off x="2757195" y="3600174"/>
            <a:ext cx="362960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탑승객의 안전 최우선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9695" y="-27102"/>
            <a:ext cx="2450625" cy="605095"/>
            <a:chOff x="-1" y="0"/>
            <a:chExt cx="1895766" cy="605095"/>
          </a:xfrm>
        </p:grpSpPr>
        <p:sp>
          <p:nvSpPr>
            <p:cNvPr id="20" name="TextBox 19"/>
            <p:cNvSpPr txBox="1"/>
            <p:nvPr/>
          </p:nvSpPr>
          <p:spPr>
            <a:xfrm>
              <a:off x="-1" y="0"/>
              <a:ext cx="1837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/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어쩌다가 여기까지 왔는가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1" name="Google Shape;470;p64"/>
            <p:cNvCxnSpPr/>
            <p:nvPr/>
          </p:nvCxnSpPr>
          <p:spPr>
            <a:xfrm>
              <a:off x="-1" y="605095"/>
              <a:ext cx="1895766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6509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960741"/>
            <a:ext cx="9144000" cy="1215736"/>
            <a:chOff x="0" y="2102981"/>
            <a:chExt cx="9144000" cy="1215736"/>
          </a:xfrm>
        </p:grpSpPr>
        <p:sp>
          <p:nvSpPr>
            <p:cNvPr id="13" name="Google Shape;345;p54"/>
            <p:cNvSpPr/>
            <p:nvPr/>
          </p:nvSpPr>
          <p:spPr>
            <a:xfrm>
              <a:off x="0" y="2102981"/>
              <a:ext cx="9144000" cy="1215736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2685773" y="2491573"/>
              <a:ext cx="3772451" cy="528826"/>
              <a:chOff x="2685773" y="2491573"/>
              <a:chExt cx="3772451" cy="528826"/>
            </a:xfrm>
          </p:grpSpPr>
          <p:cxnSp>
            <p:nvCxnSpPr>
              <p:cNvPr id="15" name="Google Shape;470;p64"/>
              <p:cNvCxnSpPr/>
              <p:nvPr/>
            </p:nvCxnSpPr>
            <p:spPr>
              <a:xfrm>
                <a:off x="2685773" y="2999618"/>
                <a:ext cx="3772451" cy="2078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6" name="Google Shape;261;p47"/>
              <p:cNvSpPr txBox="1"/>
              <p:nvPr/>
            </p:nvSpPr>
            <p:spPr>
              <a:xfrm>
                <a:off x="2757195" y="2491573"/>
                <a:ext cx="3629608" cy="438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lvl="0"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</a:t>
                </a:r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핵심 기술</a:t>
                </a:r>
                <a:endPara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804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27148" y="748868"/>
            <a:ext cx="8042765" cy="4255799"/>
            <a:chOff x="501037" y="868936"/>
            <a:chExt cx="8042765" cy="4255799"/>
          </a:xfrm>
        </p:grpSpPr>
        <p:grpSp>
          <p:nvGrpSpPr>
            <p:cNvPr id="27" name="그룹 26"/>
            <p:cNvGrpSpPr/>
            <p:nvPr/>
          </p:nvGrpSpPr>
          <p:grpSpPr>
            <a:xfrm>
              <a:off x="1660447" y="868936"/>
              <a:ext cx="1800000" cy="2304201"/>
              <a:chOff x="221804" y="1609080"/>
              <a:chExt cx="1800000" cy="2304201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221804" y="1609080"/>
                <a:ext cx="1800000" cy="180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82257" y="3451616"/>
                <a:ext cx="1095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도로</a:t>
                </a:r>
                <a:r>
                  <a:rPr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 </a:t>
                </a:r>
                <a:endPara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01037" y="2863070"/>
              <a:ext cx="1800000" cy="1800000"/>
              <a:chOff x="2535692" y="1609080"/>
              <a:chExt cx="1800000" cy="180000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2535692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0947" y="1869510"/>
                <a:ext cx="1189489" cy="1189489"/>
              </a:xfrm>
              <a:prstGeom prst="rect">
                <a:avLst/>
              </a:prstGeom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2841036" y="2861080"/>
              <a:ext cx="1800000" cy="2263655"/>
              <a:chOff x="7157569" y="1609080"/>
              <a:chExt cx="1800000" cy="2263655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/>
              <p:cNvGrpSpPr/>
              <p:nvPr/>
            </p:nvGrpSpPr>
            <p:grpSpPr>
              <a:xfrm>
                <a:off x="7454420" y="1896658"/>
                <a:ext cx="1265090" cy="1976077"/>
                <a:chOff x="7454420" y="1896658"/>
                <a:chExt cx="1265090" cy="1976077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454420" y="3411070"/>
                  <a:ext cx="126509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주변 물체</a:t>
                  </a:r>
                  <a:endPara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4420" y="1896658"/>
                  <a:ext cx="1229915" cy="122991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그룹 38"/>
            <p:cNvGrpSpPr/>
            <p:nvPr/>
          </p:nvGrpSpPr>
          <p:grpSpPr>
            <a:xfrm>
              <a:off x="6587918" y="1695134"/>
              <a:ext cx="1955884" cy="1880128"/>
              <a:chOff x="5051051" y="1826520"/>
              <a:chExt cx="1397060" cy="1440010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5051051" y="2912936"/>
                <a:ext cx="1397060" cy="35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자율주행</a:t>
                </a:r>
                <a:endPara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5295" y="1826520"/>
                <a:ext cx="1028571" cy="1132019"/>
              </a:xfrm>
              <a:prstGeom prst="rect">
                <a:avLst/>
              </a:prstGeom>
            </p:spPr>
          </p:pic>
        </p:grpSp>
        <p:sp>
          <p:nvSpPr>
            <p:cNvPr id="35" name="오른쪽 화살표 34"/>
            <p:cNvSpPr/>
            <p:nvPr/>
          </p:nvSpPr>
          <p:spPr>
            <a:xfrm>
              <a:off x="5210261" y="2355475"/>
              <a:ext cx="1066373" cy="711994"/>
            </a:xfrm>
            <a:prstGeom prst="rightArrow">
              <a:avLst/>
            </a:prstGeom>
            <a:solidFill>
              <a:srgbClr val="FFE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32" name="TextBox 31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" name="TextBox 35"/>
          <p:cNvSpPr txBox="1"/>
          <p:nvPr/>
        </p:nvSpPr>
        <p:spPr>
          <a:xfrm>
            <a:off x="922376" y="4572599"/>
            <a:ext cx="80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 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6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YELLOW_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4792</TotalTime>
  <Words>1109</Words>
  <Application>Microsoft Office PowerPoint</Application>
  <PresentationFormat>화면 슬라이드 쇼(16:9)</PresentationFormat>
  <Paragraphs>373</Paragraphs>
  <Slides>38</Slides>
  <Notes>38</Notes>
  <HiddenSlides>0</HiddenSlides>
  <MMClips>8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Arial</vt:lpstr>
      <vt:lpstr>Abadi</vt:lpstr>
      <vt:lpstr>배달의민족 주아</vt:lpstr>
      <vt:lpstr>Proxima Nova</vt:lpstr>
      <vt:lpstr>Calibri</vt:lpstr>
      <vt:lpstr>G마켓 산스 TTF Bold</vt:lpstr>
      <vt:lpstr>맑은 고딕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multicampus</cp:lastModifiedBy>
  <cp:revision>263</cp:revision>
  <dcterms:modified xsi:type="dcterms:W3CDTF">2022-10-22T15:15:27Z</dcterms:modified>
</cp:coreProperties>
</file>